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 id="2147484255" r:id="rId2"/>
    <p:sldMasterId id="2147484267" r:id="rId3"/>
  </p:sldMasterIdLst>
  <p:notesMasterIdLst>
    <p:notesMasterId r:id="rId83"/>
  </p:notesMasterIdLst>
  <p:sldIdLst>
    <p:sldId id="313" r:id="rId4"/>
    <p:sldId id="314" r:id="rId5"/>
    <p:sldId id="315" r:id="rId6"/>
    <p:sldId id="316" r:id="rId7"/>
    <p:sldId id="317" r:id="rId8"/>
    <p:sldId id="318" r:id="rId9"/>
    <p:sldId id="319" r:id="rId10"/>
    <p:sldId id="320" r:id="rId11"/>
    <p:sldId id="389" r:id="rId12"/>
    <p:sldId id="321" r:id="rId13"/>
    <p:sldId id="322" r:id="rId14"/>
    <p:sldId id="323" r:id="rId15"/>
    <p:sldId id="324" r:id="rId16"/>
    <p:sldId id="300" r:id="rId17"/>
    <p:sldId id="325" r:id="rId18"/>
    <p:sldId id="326" r:id="rId19"/>
    <p:sldId id="312"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000"/>
    <a:srgbClr val="122C18"/>
    <a:srgbClr val="4E0000"/>
    <a:srgbClr val="FFFFFF"/>
    <a:srgbClr val="5E2600"/>
    <a:srgbClr val="800000"/>
    <a:srgbClr val="FFFF6D"/>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01" autoAdjust="0"/>
    <p:restoredTop sz="94683" autoAdjust="0"/>
  </p:normalViewPr>
  <p:slideViewPr>
    <p:cSldViewPr>
      <p:cViewPr varScale="1">
        <p:scale>
          <a:sx n="103" d="100"/>
          <a:sy n="103" d="100"/>
        </p:scale>
        <p:origin x="-1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2D945-7141-405C-8F5C-9BFDBB4FB3A9}" type="doc">
      <dgm:prSet loTypeId="urn:microsoft.com/office/officeart/2005/8/layout/vProcess5" loCatId="process" qsTypeId="urn:microsoft.com/office/officeart/2005/8/quickstyle/3d2" qsCatId="3D" csTypeId="urn:microsoft.com/office/officeart/2005/8/colors/accent2_3" csCatId="accent2" phldr="1"/>
      <dgm:spPr/>
    </dgm:pt>
    <dgm:pt modelId="{B58A029C-053F-4831-B5FE-2B55C47B94D5}">
      <dgm:prSet phldrT="[Text]" custT="1"/>
      <dgm:spPr/>
      <dgm:t>
        <a:bodyPr/>
        <a:lstStyle/>
        <a:p>
          <a:pPr rtl="1"/>
          <a:r>
            <a:rPr lang="fa-IR"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Mitra" pitchFamily="2" charset="-78"/>
            </a:rPr>
            <a:t>دوران جنینی ، مقدمه ورود به هستی موقت</a:t>
          </a:r>
          <a:endParaRPr lang="fa-I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Mitra" pitchFamily="2" charset="-78"/>
          </a:endParaRPr>
        </a:p>
      </dgm:t>
    </dgm:pt>
    <dgm:pt modelId="{0CAE5651-9B7D-4C9F-805F-71DC73768D65}" type="parTrans" cxnId="{13D0EE86-77DC-425A-A1B7-22603D1B02FB}">
      <dgm:prSet/>
      <dgm:spPr/>
      <dgm:t>
        <a:bodyPr/>
        <a:lstStyle/>
        <a:p>
          <a:pPr rtl="1"/>
          <a:endParaRPr lang="fa-IR" sz="11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701C6EA2-CCA4-4051-922E-5EB7E1FD759D}" type="sibTrans" cxnId="{13D0EE86-77DC-425A-A1B7-22603D1B02FB}">
      <dgm:prSet custT="1"/>
      <dgm:spPr>
        <a:solidFill>
          <a:schemeClr val="accent5">
            <a:lumMod val="50000"/>
            <a:alpha val="90000"/>
          </a:schemeClr>
        </a:solidFill>
      </dgm:spPr>
      <dgm:t>
        <a:bodyPr/>
        <a:lstStyle/>
        <a:p>
          <a:pPr rtl="1"/>
          <a:r>
            <a:rPr lang="fa-IR"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Mitra" pitchFamily="2" charset="-78"/>
            </a:rPr>
            <a:t>طی 9 ماه در بعد سوم</a:t>
          </a:r>
          <a:endParaRPr lang="fa-I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C5A89899-7377-4CE5-B930-DD17654D731C}">
      <dgm:prSet phldrT="[Text]" custT="1"/>
      <dgm:spPr/>
      <dgm:t>
        <a:bodyPr/>
        <a:lstStyle/>
        <a:p>
          <a:pPr rtl="1"/>
          <a:r>
            <a:rPr lang="fa-IR"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Mitra" pitchFamily="2" charset="-78"/>
            </a:rPr>
            <a:t>زندگی دنیوی </a:t>
          </a:r>
        </a:p>
      </dgm:t>
    </dgm:pt>
    <dgm:pt modelId="{78E09FBB-93C9-4026-B010-490C5D57E7A3}" type="parTrans" cxnId="{BAEDDA91-D2EC-4D59-BAB5-A7CA1EB3BF1A}">
      <dgm:prSet/>
      <dgm:spPr/>
      <dgm:t>
        <a:bodyPr/>
        <a:lstStyle/>
        <a:p>
          <a:pPr rtl="1"/>
          <a:endParaRPr lang="fa-IR" sz="11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3033A1EB-7468-45E9-B2D1-45AD49822CAF}" type="sibTrans" cxnId="{BAEDDA91-D2EC-4D59-BAB5-A7CA1EB3BF1A}">
      <dgm:prSet custT="1"/>
      <dgm:spPr>
        <a:solidFill>
          <a:srgbClr val="FFFF00">
            <a:alpha val="90000"/>
          </a:srgbClr>
        </a:solidFill>
      </dgm:spPr>
      <dgm:t>
        <a:bodyPr/>
        <a:lstStyle/>
        <a:p>
          <a:pPr rtl="1"/>
          <a:r>
            <a:rPr lang="fa-IR" sz="2400" b="1" dirty="0" smtClean="0"/>
            <a:t>مرگ</a:t>
          </a:r>
          <a:endParaRPr lang="fa-IR" sz="2400" b="1" dirty="0"/>
        </a:p>
      </dgm:t>
    </dgm:pt>
    <dgm:pt modelId="{A0334683-BABF-49D3-AF1B-8EEB8442E8BF}">
      <dgm:prSet phldrT="[Text]" custT="1"/>
      <dgm:spPr>
        <a:solidFill>
          <a:srgbClr val="00B050"/>
        </a:solidFill>
      </dgm:spPr>
      <dgm:t>
        <a:bodyPr/>
        <a:lstStyle/>
        <a:p>
          <a:pPr rtl="1"/>
          <a:r>
            <a:rPr lang="fa-IR"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Mitra" pitchFamily="2" charset="-78"/>
            </a:rPr>
            <a:t>رستاخیز، مقدمه ورود به هستی دائم</a:t>
          </a:r>
        </a:p>
      </dgm:t>
    </dgm:pt>
    <dgm:pt modelId="{EC8C6BBC-5A9F-4B16-9D83-B656165F7B39}" type="parTrans" cxnId="{DA65E3EA-0227-4DF0-A11C-E50C4FC4F61F}">
      <dgm:prSet/>
      <dgm:spPr/>
      <dgm:t>
        <a:bodyPr/>
        <a:lstStyle/>
        <a:p>
          <a:pPr rtl="1"/>
          <a:endParaRPr lang="fa-IR" sz="11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A6FE9193-C437-4B69-8BE1-72E5B20C423C}" type="sibTrans" cxnId="{DA65E3EA-0227-4DF0-A11C-E50C4FC4F61F}">
      <dgm:prSet custT="1"/>
      <dgm:spPr>
        <a:solidFill>
          <a:schemeClr val="accent5">
            <a:lumMod val="50000"/>
            <a:alpha val="90000"/>
          </a:schemeClr>
        </a:solidFill>
      </dgm:spPr>
      <dgm:t>
        <a:bodyPr/>
        <a:lstStyle/>
        <a:p>
          <a:pPr rtl="1"/>
          <a:r>
            <a:rPr lang="fa-IR" sz="3200" b="1" cap="none" spc="0"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cs typeface="B Mitra" pitchFamily="2" charset="-78"/>
            </a:rPr>
            <a:t>طی 9 ماه در بعد چهارم</a:t>
          </a:r>
          <a:endParaRPr lang="fa-IR" sz="3200" b="1" cap="none" spc="0"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dgm:t>
    </dgm:pt>
    <dgm:pt modelId="{28B112EF-A67E-49A2-ACAC-43F95C527292}">
      <dgm:prSet/>
      <dgm:spPr>
        <a:solidFill>
          <a:srgbClr val="00B0F0"/>
        </a:solidFill>
      </dgm:spPr>
      <dgm:t>
        <a:bodyPr/>
        <a:lstStyle/>
        <a:p>
          <a:pPr rtl="1"/>
          <a:r>
            <a:rPr lang="fa-IR" b="1" cap="none" spc="0" dirty="0" smtClean="0">
              <a:ln w="19050">
                <a:solidFill>
                  <a:schemeClr val="tx2">
                    <a:tint val="1000"/>
                  </a:schemeClr>
                </a:solidFill>
                <a:prstDash val="solid"/>
              </a:ln>
              <a:solidFill>
                <a:schemeClr val="accent3"/>
              </a:solidFill>
              <a:effectLst>
                <a:glow rad="228600">
                  <a:schemeClr val="accent6">
                    <a:satMod val="175000"/>
                    <a:alpha val="40000"/>
                  </a:schemeClr>
                </a:glow>
                <a:outerShdw blurRad="50000" dist="50800" dir="7500000" algn="tl">
                  <a:srgbClr val="000000">
                    <a:shade val="5000"/>
                    <a:alpha val="35000"/>
                  </a:srgbClr>
                </a:outerShdw>
              </a:effectLst>
              <a:cs typeface="B Mitra" pitchFamily="2" charset="-78"/>
            </a:rPr>
            <a:t>زندگی اخروی</a:t>
          </a:r>
          <a:endParaRPr lang="fa-IR" b="1" cap="none" spc="0" dirty="0">
            <a:ln w="19050">
              <a:solidFill>
                <a:schemeClr val="tx2">
                  <a:tint val="1000"/>
                </a:schemeClr>
              </a:solidFill>
              <a:prstDash val="solid"/>
            </a:ln>
            <a:solidFill>
              <a:schemeClr val="accent3"/>
            </a:solidFill>
            <a:effectLst>
              <a:glow rad="228600">
                <a:schemeClr val="accent6">
                  <a:satMod val="175000"/>
                  <a:alpha val="40000"/>
                </a:schemeClr>
              </a:glow>
              <a:outerShdw blurRad="50000" dist="50800" dir="7500000" algn="tl">
                <a:srgbClr val="000000">
                  <a:shade val="5000"/>
                  <a:alpha val="35000"/>
                </a:srgbClr>
              </a:outerShdw>
            </a:effectLst>
            <a:cs typeface="B Mitra" pitchFamily="2" charset="-78"/>
          </a:endParaRPr>
        </a:p>
      </dgm:t>
    </dgm:pt>
    <dgm:pt modelId="{43617EAC-0BE1-4D8F-A1A3-347097E63B19}" type="parTrans" cxnId="{118038DD-504D-4B4C-A69B-973E0421A359}">
      <dgm:prSet/>
      <dgm:spPr/>
      <dgm:t>
        <a:bodyPr/>
        <a:lstStyle/>
        <a:p>
          <a:pPr rtl="1"/>
          <a:endParaRPr lang="fa-IR"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12BA390F-8E1E-4B3F-A174-4CFB7801A9F4}" type="sibTrans" cxnId="{118038DD-504D-4B4C-A69B-973E0421A359}">
      <dgm:prSet/>
      <dgm:spPr/>
      <dgm:t>
        <a:bodyPr/>
        <a:lstStyle/>
        <a:p>
          <a:pPr rtl="1"/>
          <a:endParaRPr lang="fa-IR"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013B08E3-FBC0-4BAD-A4A1-C9629977C916}" type="pres">
      <dgm:prSet presAssocID="{5552D945-7141-405C-8F5C-9BFDBB4FB3A9}" presName="outerComposite" presStyleCnt="0">
        <dgm:presLayoutVars>
          <dgm:chMax val="5"/>
          <dgm:dir/>
          <dgm:resizeHandles val="exact"/>
        </dgm:presLayoutVars>
      </dgm:prSet>
      <dgm:spPr/>
    </dgm:pt>
    <dgm:pt modelId="{CE83D193-E7E5-4E65-B995-612B2FCEC37F}" type="pres">
      <dgm:prSet presAssocID="{5552D945-7141-405C-8F5C-9BFDBB4FB3A9}" presName="dummyMaxCanvas" presStyleCnt="0">
        <dgm:presLayoutVars/>
      </dgm:prSet>
      <dgm:spPr/>
    </dgm:pt>
    <dgm:pt modelId="{85E7157C-306A-4BFA-BB34-F02B06AE8619}" type="pres">
      <dgm:prSet presAssocID="{5552D945-7141-405C-8F5C-9BFDBB4FB3A9}" presName="FourNodes_1" presStyleLbl="node1" presStyleIdx="0" presStyleCnt="4">
        <dgm:presLayoutVars>
          <dgm:bulletEnabled val="1"/>
        </dgm:presLayoutVars>
      </dgm:prSet>
      <dgm:spPr/>
      <dgm:t>
        <a:bodyPr/>
        <a:lstStyle/>
        <a:p>
          <a:pPr rtl="1"/>
          <a:endParaRPr lang="fa-IR"/>
        </a:p>
      </dgm:t>
    </dgm:pt>
    <dgm:pt modelId="{C6656FFC-FDCF-425B-A770-34FB511A2361}" type="pres">
      <dgm:prSet presAssocID="{5552D945-7141-405C-8F5C-9BFDBB4FB3A9}" presName="FourNodes_2" presStyleLbl="node1" presStyleIdx="1" presStyleCnt="4">
        <dgm:presLayoutVars>
          <dgm:bulletEnabled val="1"/>
        </dgm:presLayoutVars>
      </dgm:prSet>
      <dgm:spPr/>
      <dgm:t>
        <a:bodyPr/>
        <a:lstStyle/>
        <a:p>
          <a:pPr rtl="1"/>
          <a:endParaRPr lang="fa-IR"/>
        </a:p>
      </dgm:t>
    </dgm:pt>
    <dgm:pt modelId="{D12027F5-26BE-4300-84B0-1B00FE1239FC}" type="pres">
      <dgm:prSet presAssocID="{5552D945-7141-405C-8F5C-9BFDBB4FB3A9}" presName="FourNodes_3" presStyleLbl="node1" presStyleIdx="2" presStyleCnt="4">
        <dgm:presLayoutVars>
          <dgm:bulletEnabled val="1"/>
        </dgm:presLayoutVars>
      </dgm:prSet>
      <dgm:spPr/>
      <dgm:t>
        <a:bodyPr/>
        <a:lstStyle/>
        <a:p>
          <a:pPr rtl="1"/>
          <a:endParaRPr lang="fa-IR"/>
        </a:p>
      </dgm:t>
    </dgm:pt>
    <dgm:pt modelId="{8A4BCD77-3C33-4A03-93C7-261B7913FACD}" type="pres">
      <dgm:prSet presAssocID="{5552D945-7141-405C-8F5C-9BFDBB4FB3A9}" presName="FourNodes_4" presStyleLbl="node1" presStyleIdx="3" presStyleCnt="4">
        <dgm:presLayoutVars>
          <dgm:bulletEnabled val="1"/>
        </dgm:presLayoutVars>
      </dgm:prSet>
      <dgm:spPr/>
      <dgm:t>
        <a:bodyPr/>
        <a:lstStyle/>
        <a:p>
          <a:pPr rtl="1"/>
          <a:endParaRPr lang="fa-IR"/>
        </a:p>
      </dgm:t>
    </dgm:pt>
    <dgm:pt modelId="{4C2E8260-B305-48AD-A211-214DA37C9E21}" type="pres">
      <dgm:prSet presAssocID="{5552D945-7141-405C-8F5C-9BFDBB4FB3A9}" presName="FourConn_1-2" presStyleLbl="fgAccFollowNode1" presStyleIdx="0" presStyleCnt="3" custScaleX="336128" custScaleY="226682">
        <dgm:presLayoutVars>
          <dgm:bulletEnabled val="1"/>
        </dgm:presLayoutVars>
      </dgm:prSet>
      <dgm:spPr/>
      <dgm:t>
        <a:bodyPr/>
        <a:lstStyle/>
        <a:p>
          <a:pPr rtl="1"/>
          <a:endParaRPr lang="fa-IR"/>
        </a:p>
      </dgm:t>
    </dgm:pt>
    <dgm:pt modelId="{886AEBB8-5574-4175-8F9F-4AB619DBD46A}" type="pres">
      <dgm:prSet presAssocID="{5552D945-7141-405C-8F5C-9BFDBB4FB3A9}" presName="FourConn_2-3" presStyleLbl="fgAccFollowNode1" presStyleIdx="1" presStyleCnt="3" custScaleX="162239" custLinFactNeighborX="-4610" custLinFactNeighborY="-19930">
        <dgm:presLayoutVars>
          <dgm:bulletEnabled val="1"/>
        </dgm:presLayoutVars>
      </dgm:prSet>
      <dgm:spPr/>
      <dgm:t>
        <a:bodyPr/>
        <a:lstStyle/>
        <a:p>
          <a:pPr rtl="1"/>
          <a:endParaRPr lang="fa-IR"/>
        </a:p>
      </dgm:t>
    </dgm:pt>
    <dgm:pt modelId="{CADEED6A-A885-4070-B4FC-F7FD3D7972C6}" type="pres">
      <dgm:prSet presAssocID="{5552D945-7141-405C-8F5C-9BFDBB4FB3A9}" presName="FourConn_3-4" presStyleLbl="fgAccFollowNode1" presStyleIdx="2" presStyleCnt="3" custScaleX="326946" custScaleY="263736">
        <dgm:presLayoutVars>
          <dgm:bulletEnabled val="1"/>
        </dgm:presLayoutVars>
      </dgm:prSet>
      <dgm:spPr/>
      <dgm:t>
        <a:bodyPr/>
        <a:lstStyle/>
        <a:p>
          <a:pPr rtl="1"/>
          <a:endParaRPr lang="fa-IR"/>
        </a:p>
      </dgm:t>
    </dgm:pt>
    <dgm:pt modelId="{D77345FA-1DE6-4CB5-8E15-F24799C43EFB}" type="pres">
      <dgm:prSet presAssocID="{5552D945-7141-405C-8F5C-9BFDBB4FB3A9}" presName="FourNodes_1_text" presStyleLbl="node1" presStyleIdx="3" presStyleCnt="4">
        <dgm:presLayoutVars>
          <dgm:bulletEnabled val="1"/>
        </dgm:presLayoutVars>
      </dgm:prSet>
      <dgm:spPr/>
      <dgm:t>
        <a:bodyPr/>
        <a:lstStyle/>
        <a:p>
          <a:pPr rtl="1"/>
          <a:endParaRPr lang="fa-IR"/>
        </a:p>
      </dgm:t>
    </dgm:pt>
    <dgm:pt modelId="{4BC877DC-DD8D-45CE-BF74-05B06D57D3D7}" type="pres">
      <dgm:prSet presAssocID="{5552D945-7141-405C-8F5C-9BFDBB4FB3A9}" presName="FourNodes_2_text" presStyleLbl="node1" presStyleIdx="3" presStyleCnt="4">
        <dgm:presLayoutVars>
          <dgm:bulletEnabled val="1"/>
        </dgm:presLayoutVars>
      </dgm:prSet>
      <dgm:spPr/>
      <dgm:t>
        <a:bodyPr/>
        <a:lstStyle/>
        <a:p>
          <a:pPr rtl="1"/>
          <a:endParaRPr lang="fa-IR"/>
        </a:p>
      </dgm:t>
    </dgm:pt>
    <dgm:pt modelId="{591836BA-19AC-45CA-9409-1E88598A6BFF}" type="pres">
      <dgm:prSet presAssocID="{5552D945-7141-405C-8F5C-9BFDBB4FB3A9}" presName="FourNodes_3_text" presStyleLbl="node1" presStyleIdx="3" presStyleCnt="4">
        <dgm:presLayoutVars>
          <dgm:bulletEnabled val="1"/>
        </dgm:presLayoutVars>
      </dgm:prSet>
      <dgm:spPr/>
      <dgm:t>
        <a:bodyPr/>
        <a:lstStyle/>
        <a:p>
          <a:pPr rtl="1"/>
          <a:endParaRPr lang="fa-IR"/>
        </a:p>
      </dgm:t>
    </dgm:pt>
    <dgm:pt modelId="{3550AAA3-3A1C-4F89-AFE6-A42028F330F8}" type="pres">
      <dgm:prSet presAssocID="{5552D945-7141-405C-8F5C-9BFDBB4FB3A9}" presName="FourNodes_4_text" presStyleLbl="node1" presStyleIdx="3" presStyleCnt="4">
        <dgm:presLayoutVars>
          <dgm:bulletEnabled val="1"/>
        </dgm:presLayoutVars>
      </dgm:prSet>
      <dgm:spPr/>
      <dgm:t>
        <a:bodyPr/>
        <a:lstStyle/>
        <a:p>
          <a:pPr rtl="1"/>
          <a:endParaRPr lang="fa-IR"/>
        </a:p>
      </dgm:t>
    </dgm:pt>
  </dgm:ptLst>
  <dgm:cxnLst>
    <dgm:cxn modelId="{4226CB03-9D68-4CD2-B5E2-515878767F81}" type="presOf" srcId="{B58A029C-053F-4831-B5FE-2B55C47B94D5}" destId="{85E7157C-306A-4BFA-BB34-F02B06AE8619}" srcOrd="0" destOrd="0" presId="urn:microsoft.com/office/officeart/2005/8/layout/vProcess5"/>
    <dgm:cxn modelId="{13D0EE86-77DC-425A-A1B7-22603D1B02FB}" srcId="{5552D945-7141-405C-8F5C-9BFDBB4FB3A9}" destId="{B58A029C-053F-4831-B5FE-2B55C47B94D5}" srcOrd="0" destOrd="0" parTransId="{0CAE5651-9B7D-4C9F-805F-71DC73768D65}" sibTransId="{701C6EA2-CCA4-4051-922E-5EB7E1FD759D}"/>
    <dgm:cxn modelId="{2563DDD8-8FB5-418C-A4F6-8D0C0C2E4EE6}" type="presOf" srcId="{701C6EA2-CCA4-4051-922E-5EB7E1FD759D}" destId="{4C2E8260-B305-48AD-A211-214DA37C9E21}" srcOrd="0" destOrd="0" presId="urn:microsoft.com/office/officeart/2005/8/layout/vProcess5"/>
    <dgm:cxn modelId="{2215FD77-4F2C-4C40-BDD5-23445934FEE1}" type="presOf" srcId="{C5A89899-7377-4CE5-B930-DD17654D731C}" destId="{C6656FFC-FDCF-425B-A770-34FB511A2361}" srcOrd="0" destOrd="0" presId="urn:microsoft.com/office/officeart/2005/8/layout/vProcess5"/>
    <dgm:cxn modelId="{BAEDDA91-D2EC-4D59-BAB5-A7CA1EB3BF1A}" srcId="{5552D945-7141-405C-8F5C-9BFDBB4FB3A9}" destId="{C5A89899-7377-4CE5-B930-DD17654D731C}" srcOrd="1" destOrd="0" parTransId="{78E09FBB-93C9-4026-B010-490C5D57E7A3}" sibTransId="{3033A1EB-7468-45E9-B2D1-45AD49822CAF}"/>
    <dgm:cxn modelId="{32699DE3-B3FC-4187-85B3-EA9E63ABED58}" type="presOf" srcId="{A0334683-BABF-49D3-AF1B-8EEB8442E8BF}" destId="{D12027F5-26BE-4300-84B0-1B00FE1239FC}" srcOrd="0" destOrd="0" presId="urn:microsoft.com/office/officeart/2005/8/layout/vProcess5"/>
    <dgm:cxn modelId="{5D485E95-9058-4360-ADE3-5C349E84F529}" type="presOf" srcId="{C5A89899-7377-4CE5-B930-DD17654D731C}" destId="{4BC877DC-DD8D-45CE-BF74-05B06D57D3D7}" srcOrd="1" destOrd="0" presId="urn:microsoft.com/office/officeart/2005/8/layout/vProcess5"/>
    <dgm:cxn modelId="{7F7BE153-0A3E-4FF3-A487-D0A306B3E72C}" type="presOf" srcId="{28B112EF-A67E-49A2-ACAC-43F95C527292}" destId="{8A4BCD77-3C33-4A03-93C7-261B7913FACD}" srcOrd="0" destOrd="0" presId="urn:microsoft.com/office/officeart/2005/8/layout/vProcess5"/>
    <dgm:cxn modelId="{DA65E3EA-0227-4DF0-A11C-E50C4FC4F61F}" srcId="{5552D945-7141-405C-8F5C-9BFDBB4FB3A9}" destId="{A0334683-BABF-49D3-AF1B-8EEB8442E8BF}" srcOrd="2" destOrd="0" parTransId="{EC8C6BBC-5A9F-4B16-9D83-B656165F7B39}" sibTransId="{A6FE9193-C437-4B69-8BE1-72E5B20C423C}"/>
    <dgm:cxn modelId="{9E62B23A-9CC4-47A1-B997-C10FFECAD351}" type="presOf" srcId="{A6FE9193-C437-4B69-8BE1-72E5B20C423C}" destId="{CADEED6A-A885-4070-B4FC-F7FD3D7972C6}" srcOrd="0" destOrd="0" presId="urn:microsoft.com/office/officeart/2005/8/layout/vProcess5"/>
    <dgm:cxn modelId="{9FD63A63-928E-482B-9F1A-616E3B2E3CE5}" type="presOf" srcId="{28B112EF-A67E-49A2-ACAC-43F95C527292}" destId="{3550AAA3-3A1C-4F89-AFE6-A42028F330F8}" srcOrd="1" destOrd="0" presId="urn:microsoft.com/office/officeart/2005/8/layout/vProcess5"/>
    <dgm:cxn modelId="{4D706A93-DF95-444C-8F9D-CDF8088E4471}" type="presOf" srcId="{5552D945-7141-405C-8F5C-9BFDBB4FB3A9}" destId="{013B08E3-FBC0-4BAD-A4A1-C9629977C916}" srcOrd="0" destOrd="0" presId="urn:microsoft.com/office/officeart/2005/8/layout/vProcess5"/>
    <dgm:cxn modelId="{28943F9B-8F30-4CE9-AF90-D85BF8E035E1}" type="presOf" srcId="{3033A1EB-7468-45E9-B2D1-45AD49822CAF}" destId="{886AEBB8-5574-4175-8F9F-4AB619DBD46A}" srcOrd="0" destOrd="0" presId="urn:microsoft.com/office/officeart/2005/8/layout/vProcess5"/>
    <dgm:cxn modelId="{118038DD-504D-4B4C-A69B-973E0421A359}" srcId="{5552D945-7141-405C-8F5C-9BFDBB4FB3A9}" destId="{28B112EF-A67E-49A2-ACAC-43F95C527292}" srcOrd="3" destOrd="0" parTransId="{43617EAC-0BE1-4D8F-A1A3-347097E63B19}" sibTransId="{12BA390F-8E1E-4B3F-A174-4CFB7801A9F4}"/>
    <dgm:cxn modelId="{580CEBCD-5D51-4020-86B8-F10BFD328736}" type="presOf" srcId="{A0334683-BABF-49D3-AF1B-8EEB8442E8BF}" destId="{591836BA-19AC-45CA-9409-1E88598A6BFF}" srcOrd="1" destOrd="0" presId="urn:microsoft.com/office/officeart/2005/8/layout/vProcess5"/>
    <dgm:cxn modelId="{C0BCC111-08F0-4F92-A858-D32623D90AF5}" type="presOf" srcId="{B58A029C-053F-4831-B5FE-2B55C47B94D5}" destId="{D77345FA-1DE6-4CB5-8E15-F24799C43EFB}" srcOrd="1" destOrd="0" presId="urn:microsoft.com/office/officeart/2005/8/layout/vProcess5"/>
    <dgm:cxn modelId="{21E27A12-A39A-4250-AB8D-48A6F3043CBA}" type="presParOf" srcId="{013B08E3-FBC0-4BAD-A4A1-C9629977C916}" destId="{CE83D193-E7E5-4E65-B995-612B2FCEC37F}" srcOrd="0" destOrd="0" presId="urn:microsoft.com/office/officeart/2005/8/layout/vProcess5"/>
    <dgm:cxn modelId="{6F0CDC29-B021-4586-8FD3-5EFE15ED8413}" type="presParOf" srcId="{013B08E3-FBC0-4BAD-A4A1-C9629977C916}" destId="{85E7157C-306A-4BFA-BB34-F02B06AE8619}" srcOrd="1" destOrd="0" presId="urn:microsoft.com/office/officeart/2005/8/layout/vProcess5"/>
    <dgm:cxn modelId="{D91F38AF-C4EF-4AF7-8D22-5A32AD6B91A5}" type="presParOf" srcId="{013B08E3-FBC0-4BAD-A4A1-C9629977C916}" destId="{C6656FFC-FDCF-425B-A770-34FB511A2361}" srcOrd="2" destOrd="0" presId="urn:microsoft.com/office/officeart/2005/8/layout/vProcess5"/>
    <dgm:cxn modelId="{B2F2C786-9C61-499E-8E75-BFA4865C907C}" type="presParOf" srcId="{013B08E3-FBC0-4BAD-A4A1-C9629977C916}" destId="{D12027F5-26BE-4300-84B0-1B00FE1239FC}" srcOrd="3" destOrd="0" presId="urn:microsoft.com/office/officeart/2005/8/layout/vProcess5"/>
    <dgm:cxn modelId="{80EFA627-2B58-4135-B426-F144DB892488}" type="presParOf" srcId="{013B08E3-FBC0-4BAD-A4A1-C9629977C916}" destId="{8A4BCD77-3C33-4A03-93C7-261B7913FACD}" srcOrd="4" destOrd="0" presId="urn:microsoft.com/office/officeart/2005/8/layout/vProcess5"/>
    <dgm:cxn modelId="{5154476D-5C2E-4056-A09F-AE71CD8B6B2E}" type="presParOf" srcId="{013B08E3-FBC0-4BAD-A4A1-C9629977C916}" destId="{4C2E8260-B305-48AD-A211-214DA37C9E21}" srcOrd="5" destOrd="0" presId="urn:microsoft.com/office/officeart/2005/8/layout/vProcess5"/>
    <dgm:cxn modelId="{331060E4-421B-42DF-A617-C55D3CA7E60E}" type="presParOf" srcId="{013B08E3-FBC0-4BAD-A4A1-C9629977C916}" destId="{886AEBB8-5574-4175-8F9F-4AB619DBD46A}" srcOrd="6" destOrd="0" presId="urn:microsoft.com/office/officeart/2005/8/layout/vProcess5"/>
    <dgm:cxn modelId="{9BAD8F9E-9A63-4FD8-BE37-5BD820FF8470}" type="presParOf" srcId="{013B08E3-FBC0-4BAD-A4A1-C9629977C916}" destId="{CADEED6A-A885-4070-B4FC-F7FD3D7972C6}" srcOrd="7" destOrd="0" presId="urn:microsoft.com/office/officeart/2005/8/layout/vProcess5"/>
    <dgm:cxn modelId="{9DC8CC6E-1966-4FF7-A3C9-9D4B77C55880}" type="presParOf" srcId="{013B08E3-FBC0-4BAD-A4A1-C9629977C916}" destId="{D77345FA-1DE6-4CB5-8E15-F24799C43EFB}" srcOrd="8" destOrd="0" presId="urn:microsoft.com/office/officeart/2005/8/layout/vProcess5"/>
    <dgm:cxn modelId="{05D7DBDF-3E46-4547-B498-643BE9D6C829}" type="presParOf" srcId="{013B08E3-FBC0-4BAD-A4A1-C9629977C916}" destId="{4BC877DC-DD8D-45CE-BF74-05B06D57D3D7}" srcOrd="9" destOrd="0" presId="urn:microsoft.com/office/officeart/2005/8/layout/vProcess5"/>
    <dgm:cxn modelId="{FD5AB2E7-AA1B-4A8B-BE28-94302973C732}" type="presParOf" srcId="{013B08E3-FBC0-4BAD-A4A1-C9629977C916}" destId="{591836BA-19AC-45CA-9409-1E88598A6BFF}" srcOrd="10" destOrd="0" presId="urn:microsoft.com/office/officeart/2005/8/layout/vProcess5"/>
    <dgm:cxn modelId="{DDBBFFB6-5989-4CDC-8266-DFB801D9589D}" type="presParOf" srcId="{013B08E3-FBC0-4BAD-A4A1-C9629977C916}" destId="{3550AAA3-3A1C-4F89-AFE6-A42028F330F8}"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0B4B95-C5CD-4061-AB7F-1B5F765167DC}" type="datetimeFigureOut">
              <a:rPr lang="fa-IR" smtClean="0"/>
              <a:pPr/>
              <a:t>06/28/1435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85FB74-C2AB-42E0-9E8B-230B3266612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a:spcBef>
                <a:spcPct val="0"/>
              </a:spcBef>
            </a:pPr>
            <a:endParaRPr lang="fa-IR"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2B8D0F-2B06-4361-9E63-5EBFACF483B7}" type="slidenum">
              <a:rPr lang="fa-IR"/>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a:spcBef>
                <a:spcPct val="0"/>
              </a:spcBef>
            </a:pPr>
            <a:endParaRPr lang="fa-IR"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623227-692B-4F1F-99AD-68A3D28B8756}" type="slidenum">
              <a:rPr lang="fa-IR"/>
              <a:pPr/>
              <a:t>15</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a:spcBef>
                <a:spcPct val="0"/>
              </a:spcBef>
            </a:pPr>
            <a:endParaRPr lang="fa-IR"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AA129C-7A8D-4283-9998-33DAC7EEEE8C}" type="slidenum">
              <a:rPr lang="fa-IR"/>
              <a:pPr/>
              <a:t>16</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spcBef>
                <a:spcPct val="0"/>
              </a:spcBef>
            </a:pPr>
            <a:endParaRPr lang="fa-IR"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BA1267-0F08-4B2C-9420-391925461A6B}" type="slidenum">
              <a:rPr lang="fa-IR"/>
              <a:pPr/>
              <a:t>18</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a:spcBef>
                <a:spcPct val="0"/>
              </a:spcBef>
            </a:pPr>
            <a:endParaRPr lang="fa-IR"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1E9B68-EB53-4CD5-9C47-2E907A25E40A}" type="slidenum">
              <a:rPr lang="fa-IR"/>
              <a:pPr/>
              <a:t>19</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a:spcBef>
                <a:spcPct val="0"/>
              </a:spcBef>
            </a:pPr>
            <a:endParaRPr lang="fa-IR"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F1CA0D-2DC2-4813-8C55-27A9634B2B4D}" type="slidenum">
              <a:rPr lang="fa-IR"/>
              <a:pPr/>
              <a:t>20</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a:spcBef>
                <a:spcPct val="0"/>
              </a:spcBef>
            </a:pPr>
            <a:endParaRPr lang="fa-IR"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1E9B68-EB53-4CD5-9C47-2E907A25E40A}" type="slidenum">
              <a:rPr lang="fa-IR"/>
              <a:pPr/>
              <a:t>21</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a:spcBef>
                <a:spcPct val="0"/>
              </a:spcBef>
            </a:pPr>
            <a:endParaRPr lang="fa-IR"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12F211-E575-4942-9FDB-B20A2D4DEE54}" type="slidenum">
              <a:rPr lang="fa-IR"/>
              <a:pPr/>
              <a:t>22</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a:spcBef>
                <a:spcPct val="0"/>
              </a:spcBef>
            </a:pPr>
            <a:endParaRPr lang="fa-IR"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39B8CE-AD42-4EE2-8588-0C4A6B018888}" type="slidenum">
              <a:rPr lang="fa-IR"/>
              <a:pPr/>
              <a:t>23</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24</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25</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26</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27</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28</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a:spcBef>
                <a:spcPct val="0"/>
              </a:spcBef>
            </a:pPr>
            <a:endParaRPr lang="fa-IR"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D8B369-2638-4E60-BC9B-7AD0760778C2}" type="slidenum">
              <a:rPr lang="fa-IR"/>
              <a:pPr/>
              <a:t>29</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a:spcBef>
                <a:spcPct val="0"/>
              </a:spcBef>
            </a:pPr>
            <a:endParaRPr lang="fa-IR"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D8B369-2638-4E60-BC9B-7AD0760778C2}" type="slidenum">
              <a:rPr lang="fa-IR"/>
              <a:pPr/>
              <a:t>30</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a:spcBef>
                <a:spcPct val="0"/>
              </a:spcBef>
            </a:pPr>
            <a:endParaRPr lang="fa-IR"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EE12B-3A07-4F61-BE45-363B00F7194B}" type="slidenum">
              <a:rPr lang="fa-IR"/>
              <a:pPr/>
              <a:t>32</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a:spcBef>
                <a:spcPct val="0"/>
              </a:spcBef>
            </a:pPr>
            <a:endParaRPr lang="fa-IR"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5AC42D-661A-4B2A-A810-31F37D6775E4}" type="slidenum">
              <a:rPr lang="fa-IR"/>
              <a:pPr/>
              <a:t>33</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a:spcBef>
                <a:spcPct val="0"/>
              </a:spcBef>
            </a:pPr>
            <a:endParaRPr lang="fa-IR"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645A2E-A82B-4303-9C9F-5B14C8B2F21B}" type="slidenum">
              <a:rPr lang="fa-IR"/>
              <a:pPr/>
              <a:t>34</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a:spcBef>
                <a:spcPct val="0"/>
              </a:spcBef>
            </a:pPr>
            <a:endParaRPr lang="fa-IR"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033CA-6DE7-441C-9BFB-2D8407FD254B}" type="slidenum">
              <a:rPr lang="fa-IR"/>
              <a:pPr/>
              <a:t>35</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a:spcBef>
                <a:spcPct val="0"/>
              </a:spcBef>
            </a:pPr>
            <a:endParaRPr lang="fa-I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A2812-582C-4472-AB59-1A3251E9F0E2}" type="slidenum">
              <a:rPr lang="fa-IR"/>
              <a:pPr/>
              <a:t>36</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a:spcBef>
                <a:spcPct val="0"/>
              </a:spcBef>
            </a:pPr>
            <a:endParaRPr lang="fa-IR"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05B9C1-65B3-4758-8B56-B72BD1ECD24F}" type="slidenum">
              <a:rPr lang="fa-IR"/>
              <a:pPr/>
              <a:t>6</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a:spcBef>
                <a:spcPct val="0"/>
              </a:spcBef>
            </a:pPr>
            <a:endParaRPr lang="fa-IR"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4D1D8-AC84-4A3E-AED7-45A4C78B4B49}" type="slidenum">
              <a:rPr lang="fa-IR"/>
              <a:pPr/>
              <a:t>37</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a:spcBef>
                <a:spcPct val="0"/>
              </a:spcBef>
            </a:pPr>
            <a:endParaRPr lang="fa-IR"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E78AD-BC7E-4DB0-A9E0-804DCB088773}" type="slidenum">
              <a:rPr lang="fa-IR"/>
              <a:pPr/>
              <a:t>38</a:t>
            </a:fld>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a:spcBef>
                <a:spcPct val="0"/>
              </a:spcBef>
            </a:pPr>
            <a:endParaRPr lang="fa-IR"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BE64B-9621-404C-8842-6D2EB7A99FC4}" type="slidenum">
              <a:rPr lang="fa-IR"/>
              <a:pPr/>
              <a:t>39</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a:spcBef>
                <a:spcPct val="0"/>
              </a:spcBef>
            </a:pPr>
            <a:endParaRPr lang="fa-IR"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16FD32-C4C9-47BF-A802-0EB5391D89E2}" type="slidenum">
              <a:rPr lang="fa-IR"/>
              <a:pPr/>
              <a:t>40</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a:spcBef>
                <a:spcPct val="0"/>
              </a:spcBef>
            </a:pPr>
            <a:endParaRPr lang="fa-IR"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62BC4-CACD-4F37-BEF5-919424BEC6A4}" type="slidenum">
              <a:rPr lang="fa-IR"/>
              <a:pPr/>
              <a:t>41</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endParaRPr lang="fa-I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B0C963-12B1-4C6A-A00A-F99F3184063B}" type="slidenum">
              <a:rPr lang="fa-IR"/>
              <a:pPr/>
              <a:t>42</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a:spcBef>
                <a:spcPct val="0"/>
              </a:spcBef>
            </a:pPr>
            <a:endParaRPr lang="fa-IR"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00E43-4602-4B0F-890B-FC3A816FD1BA}" type="slidenum">
              <a:rPr lang="fa-IR"/>
              <a:pPr/>
              <a:t>43</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44</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a:spcBef>
                <a:spcPct val="0"/>
              </a:spcBef>
            </a:pPr>
            <a:endParaRPr lang="fa-IR"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DA52B5-B7BB-4BD0-BC3B-CDDDBA35E551}" type="slidenum">
              <a:rPr lang="fa-IR"/>
              <a:pPr/>
              <a:t>45</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a:spcBef>
                <a:spcPct val="0"/>
              </a:spcBef>
            </a:pPr>
            <a:endParaRPr lang="fa-IR"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2920BC-D34B-4F95-87BF-058BFF0F01CE}" type="slidenum">
              <a:rPr lang="fa-IR"/>
              <a:pPr/>
              <a:t>46</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a:spcBef>
                <a:spcPct val="0"/>
              </a:spcBef>
            </a:pPr>
            <a:endParaRPr lang="fa-IR"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9F574B-1474-48B5-8873-179EF4D8CE8B}" type="slidenum">
              <a:rPr lang="fa-IR"/>
              <a:pPr/>
              <a:t>7</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a:spcBef>
                <a:spcPct val="0"/>
              </a:spcBef>
            </a:pPr>
            <a:endParaRPr lang="fa-IR"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FF090D-DEEF-4737-AFF2-21EBFA116D34}" type="slidenum">
              <a:rPr lang="fa-IR"/>
              <a:pPr/>
              <a:t>47</a:t>
            </a:fld>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a:spcBef>
                <a:spcPct val="0"/>
              </a:spcBef>
            </a:pPr>
            <a:endParaRPr lang="fa-IR"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8ACCFC-C5A6-4A6A-9A97-2996EAD4A93D}" type="slidenum">
              <a:rPr lang="fa-IR"/>
              <a:pPr/>
              <a:t>48</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pPr>
              <a:spcBef>
                <a:spcPct val="0"/>
              </a:spcBef>
            </a:pPr>
            <a:endParaRPr lang="fa-IR"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8B4733-79DD-4E3D-99D8-A05113190D39}" type="slidenum">
              <a:rPr lang="fa-IR"/>
              <a:pPr/>
              <a:t>49</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50</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51</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52</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F4FEE443-9F71-4CED-A72B-0981B807567B}" type="slidenum">
              <a:rPr lang="fa-IR" smtClean="0"/>
              <a:pPr/>
              <a:t>53</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C36B3EE-7CE4-45B1-9236-8B427BC3FC73}" type="slidenum">
              <a:rPr lang="fa-IR" smtClean="0"/>
              <a:pPr/>
              <a:t>54</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F4FEE443-9F71-4CED-A72B-0981B807567B}" type="slidenum">
              <a:rPr lang="fa-IR" smtClean="0"/>
              <a:pPr/>
              <a:t>55</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F4FEE443-9F71-4CED-A72B-0981B807567B}" type="slidenum">
              <a:rPr lang="fa-IR" smtClean="0"/>
              <a:pPr/>
              <a:t>56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a:spcBef>
                <a:spcPct val="0"/>
              </a:spcBef>
            </a:pPr>
            <a:endParaRPr lang="fa-IR"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9F574B-1474-48B5-8873-179EF4D8CE8B}" type="slidenum">
              <a:rPr lang="fa-IR"/>
              <a:pPr/>
              <a:t>8</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pPr>
              <a:spcBef>
                <a:spcPct val="0"/>
              </a:spcBef>
            </a:pPr>
            <a:endParaRPr lang="fa-IR"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8B4733-79DD-4E3D-99D8-A05113190D39}" type="slidenum">
              <a:rPr lang="fa-IR"/>
              <a:pPr/>
              <a:t>57</a:t>
            </a:fld>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58</a:t>
            </a:fld>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59</a:t>
            </a:fld>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60</a:t>
            </a:fld>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61</a:t>
            </a:fld>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62</a:t>
            </a:fld>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63</a:t>
            </a:fld>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DD52D195-D3CC-4D00-8A1D-BDEA796A6D1C}" type="slidenum">
              <a:rPr lang="fa-IR" smtClean="0"/>
              <a:pPr>
                <a:defRPr/>
              </a:pPr>
              <a:t>65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a:spcBef>
                <a:spcPct val="0"/>
              </a:spcBef>
            </a:pPr>
            <a:endParaRPr lang="fa-IR"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94291-C4AC-4CA8-898E-FE277AAC4785}" type="slidenum">
              <a:rPr lang="fa-IR"/>
              <a:pPr/>
              <a:t>10</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a:spcBef>
                <a:spcPct val="0"/>
              </a:spcBef>
            </a:pPr>
            <a:endParaRPr lang="fa-IR"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C1B7F-12EE-48E7-8E4C-9F20DBE34EFF}" type="slidenum">
              <a:rPr lang="fa-IR"/>
              <a:pPr/>
              <a:t>11</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a:spcBef>
                <a:spcPct val="0"/>
              </a:spcBef>
            </a:pPr>
            <a:endParaRPr lang="fa-IR"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3374EA-DF11-4C88-A685-616D96204686}" type="slidenum">
              <a:rPr lang="fa-IR"/>
              <a:pPr/>
              <a:t>12</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a:spcBef>
                <a:spcPct val="0"/>
              </a:spcBef>
            </a:pPr>
            <a:endParaRPr lang="fa-IR"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B70F8F-F5F0-4FA8-8A60-0062EE2B7D7E}" type="slidenum">
              <a:rPr lang="fa-IR"/>
              <a:pPr/>
              <a:t>13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F0C21-81DD-4F2E-A713-356D3574C755}"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CA566C-C87B-45FE-AAEE-2D6C23F8EDFE}"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1DDFE-B79F-4F7C-A432-AFAA205F9F94}"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4D3DF9-6BBE-479E-967B-D1BFC475FD80}"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BF89A-EAF5-4915-9854-7504D97E240B}"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pPr>
              <a:defRPr/>
            </a:pPr>
            <a:endParaRPr lang="en-US"/>
          </a:p>
        </p:txBody>
      </p:sp>
      <p:sp>
        <p:nvSpPr>
          <p:cNvPr id="22533" name="Rectangle 5"/>
          <p:cNvSpPr>
            <a:spLocks noGrp="1" noChangeArrowheads="1"/>
          </p:cNvSpPr>
          <p:nvPr>
            <p:ph type="ftr" sz="quarter" idx="3"/>
          </p:nvPr>
        </p:nvSpPr>
        <p:spPr/>
        <p:txBody>
          <a:bodyPr/>
          <a:lstStyle>
            <a:lvl1pPr>
              <a:defRPr/>
            </a:lvl1pPr>
          </a:lstStyle>
          <a:p>
            <a:pPr>
              <a:defRPr/>
            </a:pPr>
            <a:endParaRPr lang="en-US"/>
          </a:p>
        </p:txBody>
      </p:sp>
      <p:sp>
        <p:nvSpPr>
          <p:cNvPr id="22534" name="Rectangle 6"/>
          <p:cNvSpPr>
            <a:spLocks noGrp="1" noChangeArrowheads="1"/>
          </p:cNvSpPr>
          <p:nvPr>
            <p:ph type="sldNum" sz="quarter" idx="4"/>
          </p:nvPr>
        </p:nvSpPr>
        <p:spPr/>
        <p:txBody>
          <a:bodyPr/>
          <a:lstStyle>
            <a:lvl1pPr>
              <a:defRPr/>
            </a:lvl1pPr>
          </a:lstStyle>
          <a:p>
            <a:pPr>
              <a:defRPr/>
            </a:pPr>
            <a:fld id="{930F0C21-81DD-4F2E-A713-356D3574C755}" type="slidenum">
              <a:rPr lang="fa-IR"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03A9C-AFA6-42F4-BCAF-B6989F61B0BF}" type="slidenum">
              <a:rPr lang="fa-IR"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287B6-329D-466D-A67C-D48C0969F147}" type="slidenum">
              <a:rPr lang="fa-IR"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753893C-5A02-43A7-B52D-69243312BB38}" type="slidenum">
              <a:rPr lang="fa-IR"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67F7DA4-5E84-465A-9DA5-7DEA26E10BC6}" type="slidenum">
              <a:rPr lang="fa-IR"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1BBFAAF-7FC2-43CF-AB60-867274DA6DF1}" type="slidenum">
              <a:rPr lang="fa-IR"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C03A9C-AFA6-42F4-BCAF-B6989F61B0BF}" type="slidenum">
              <a:rPr lang="fa-IR"/>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CE569F7-8272-46C3-BFAA-5551995B7F77}" type="slidenum">
              <a:rPr lang="fa-IR"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276B4CD-9CA3-458D-AD59-F4A235679775}" type="slidenum">
              <a:rPr lang="fa-IR"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8D1812D-99A3-4D40-A15F-93B49145E5AF}" type="slidenum">
              <a:rPr lang="fa-IR"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A566C-C87B-45FE-AAEE-2D6C23F8EDFE}" type="slidenum">
              <a:rPr lang="fa-IR"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1DDFE-B79F-4F7C-A432-AFAA205F9F94}" type="slidenum">
              <a:rPr lang="fa-IR"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92C407A5-4700-4468-819C-AC10DB117A13}"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A8A3A5-3FE5-4F37-A5EA-960C3B99CBA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997EA6-CBDC-4194-8928-B64002F9DBA7}"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54DB56-0BA8-4289-9D2D-554AF433AB05}"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FBDC91-55AE-49DB-8060-C9DB8A6871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287B6-329D-466D-A67C-D48C0969F147}" type="slidenum">
              <a:rPr lang="fa-IR"/>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FFC079-D9C3-4126-BD70-ED830F6E93C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51C609-9E4C-4D34-AA2B-D2050F67925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067E40-E71E-49E4-8838-CDC7C05FBB6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620506-8889-4559-9942-1096820403E9}"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A995F-E115-4BB0-9380-87BE5C12450E}"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45475D-F7AD-46EB-9ED5-3306334D548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3893C-5A02-43A7-B52D-69243312BB38}"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7F7DA4-5E84-465A-9DA5-7DEA26E10BC6}"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BBFAAF-7FC2-43CF-AB60-867274DA6DF1}"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E569F7-8272-46C3-BFAA-5551995B7F77}"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6B4CD-9CA3-458D-AD59-F4A235679775}"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1812D-99A3-4D40-A15F-93B49145E5AF}"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7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447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47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2F65EF0-C202-43BE-A934-47C176DAF985}"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F65EF0-C202-43BE-A934-47C176DAF985}" type="slidenum">
              <a:rPr lang="fa-IR"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329CAFA-6611-48E3-A6C5-CF9ACA1CAD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video" Target="file:///E:\4th%20Dimention\converted%20files\twin%20paradox.wmv" TargetMode="Externa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bmp"/>
          <p:cNvPicPr>
            <a:picLocks noChangeAspect="1"/>
          </p:cNvPicPr>
          <p:nvPr/>
        </p:nvPicPr>
        <p:blipFill>
          <a:blip r:embed="rId3"/>
          <a:stretch>
            <a:fillRect/>
          </a:stretch>
        </p:blipFill>
        <p:spPr>
          <a:xfrm>
            <a:off x="76200" y="0"/>
            <a:ext cx="6858000" cy="6858000"/>
          </a:xfrm>
          <a:prstGeom prst="rect">
            <a:avLst/>
          </a:prstGeom>
          <a:ln>
            <a:noFill/>
          </a:ln>
          <a:effectLst>
            <a:softEdge rad="112500"/>
          </a:effectLst>
        </p:spPr>
      </p:pic>
      <p:sp>
        <p:nvSpPr>
          <p:cNvPr id="7" name="Oval 6"/>
          <p:cNvSpPr/>
          <p:nvPr/>
        </p:nvSpPr>
        <p:spPr>
          <a:xfrm>
            <a:off x="609600" y="381000"/>
            <a:ext cx="5257800" cy="5638800"/>
          </a:xfrm>
          <a:prstGeom prst="ellipse">
            <a:avLst/>
          </a:prstGeom>
          <a:gradFill flip="none" rotWithShape="1">
            <a:gsLst>
              <a:gs pos="0">
                <a:srgbClr val="DEE955">
                  <a:tint val="66000"/>
                  <a:satMod val="160000"/>
                </a:srgbClr>
              </a:gs>
              <a:gs pos="50000">
                <a:srgbClr val="DEE955">
                  <a:tint val="44500"/>
                  <a:satMod val="160000"/>
                </a:srgbClr>
              </a:gs>
              <a:gs pos="100000">
                <a:srgbClr val="DEE955">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kern="0" dirty="0" smtClean="0">
                <a:ln w="1905"/>
                <a:solidFill>
                  <a:srgbClr val="FFFFFF"/>
                </a:solidFill>
                <a:effectLst>
                  <a:glow rad="63500">
                    <a:srgbClr val="2D2D8A">
                      <a:satMod val="175000"/>
                      <a:alpha val="40000"/>
                    </a:srgbClr>
                  </a:glow>
                  <a:innerShdw blurRad="69850" dist="43180" dir="5400000">
                    <a:srgbClr val="000000">
                      <a:alpha val="65000"/>
                    </a:srgbClr>
                  </a:innerShdw>
                </a:effectLst>
                <a:ea typeface="+mj-ea"/>
                <a:cs typeface="B Mitra" pitchFamily="2" charset="-78"/>
              </a:rPr>
              <a:t>بعد چهارم ریاضی در قرآن</a:t>
            </a:r>
            <a:endParaRPr lang="fa-IR" sz="1400" dirty="0"/>
          </a:p>
        </p:txBody>
      </p:sp>
      <p:pic>
        <p:nvPicPr>
          <p:cNvPr id="8" name="Picture 7" descr="Picture2.gif"/>
          <p:cNvPicPr>
            <a:picLocks noChangeAspect="1"/>
          </p:cNvPicPr>
          <p:nvPr/>
        </p:nvPicPr>
        <p:blipFill>
          <a:blip r:embed="rId4"/>
          <a:stretch>
            <a:fillRect/>
          </a:stretch>
        </p:blipFill>
        <p:spPr>
          <a:xfrm>
            <a:off x="5410199" y="741118"/>
            <a:ext cx="3352801" cy="4911970"/>
          </a:xfrm>
          <a:prstGeom prst="rect">
            <a:avLst/>
          </a:prstGeom>
          <a:solidFill>
            <a:srgbClr val="FFFFFF">
              <a:shade val="85000"/>
            </a:srgbClr>
          </a:solidFill>
          <a:ln w="101600" cap="sq">
            <a:solidFill>
              <a:srgbClr val="FDFDFD"/>
            </a:solidFill>
            <a:miter lim="800000"/>
          </a:ln>
          <a:effectLst>
            <a:glow rad="228600">
              <a:schemeClr val="accent1">
                <a:satMod val="175000"/>
                <a:alpha val="40000"/>
              </a:schemeClr>
            </a:glow>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1913"/>
            <a:ext cx="8229600" cy="1143000"/>
          </a:xfrm>
        </p:spPr>
        <p:txBody>
          <a:bodyPr/>
          <a:lstStyle/>
          <a:p>
            <a:pPr algn="ctr" eaLnBrk="1" hangingPunct="1">
              <a:defRPr/>
            </a:pPr>
            <a:r>
              <a:rPr lang="fa-IR" sz="54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cs typeface="B Mitra" pitchFamily="2" charset="-78"/>
              </a:rPr>
              <a:t> جسم </a:t>
            </a:r>
            <a:r>
              <a:rPr lang="fa-IR" sz="54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cs typeface="B Mitra" pitchFamily="2" charset="-78"/>
              </a:rPr>
              <a:t>دو بعدی</a:t>
            </a:r>
            <a:endParaRPr lang="fa-IR" sz="5400" b="1" cap="none"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377825" y="1069975"/>
            <a:ext cx="8229600" cy="2133599"/>
          </a:xfrm>
        </p:spPr>
        <p:txBody>
          <a:bodyPr>
            <a:normAutofit fontScale="92500"/>
          </a:bodyPr>
          <a:lstStyle/>
          <a:p>
            <a:pPr algn="ctr" eaLnBrk="1" hangingPunct="1">
              <a:lnSpc>
                <a:spcPct val="150000"/>
              </a:lnSpc>
              <a:buFontTx/>
              <a:buNone/>
              <a:defRPr/>
            </a:pPr>
            <a:r>
              <a:rPr lang="fa-IR"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جسم دوبعدی مسطح بوده وهمانند یک نقاشی فقط دارای طول وعرض است. </a:t>
            </a:r>
            <a:endParaRPr lang="fa-IR"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pic>
        <p:nvPicPr>
          <p:cNvPr id="8196" name="Picture 7" descr="2-d%20icon"/>
          <p:cNvPicPr>
            <a:picLocks noChangeAspect="1" noChangeArrowheads="1"/>
          </p:cNvPicPr>
          <p:nvPr/>
        </p:nvPicPr>
        <p:blipFill>
          <a:blip r:embed="rId3" cstate="email"/>
          <a:srcRect/>
          <a:stretch>
            <a:fillRect/>
          </a:stretch>
        </p:blipFill>
        <p:spPr bwMode="auto">
          <a:xfrm>
            <a:off x="5410200" y="3276600"/>
            <a:ext cx="2222500" cy="3505200"/>
          </a:xfrm>
          <a:prstGeom prst="rect">
            <a:avLst/>
          </a:prstGeom>
          <a:noFill/>
          <a:ln w="9525">
            <a:noFill/>
            <a:miter lim="800000"/>
            <a:headEnd/>
            <a:tailEnd/>
          </a:ln>
        </p:spPr>
      </p:pic>
      <p:grpSp>
        <p:nvGrpSpPr>
          <p:cNvPr id="4" name="Group 5"/>
          <p:cNvGrpSpPr>
            <a:grpSpLocks/>
          </p:cNvGrpSpPr>
          <p:nvPr/>
        </p:nvGrpSpPr>
        <p:grpSpPr bwMode="auto">
          <a:xfrm>
            <a:off x="990600" y="3276600"/>
            <a:ext cx="3449638" cy="3505200"/>
            <a:chOff x="381000" y="3200400"/>
            <a:chExt cx="3602038" cy="3657600"/>
          </a:xfrm>
        </p:grpSpPr>
        <p:pic>
          <p:nvPicPr>
            <p:cNvPr id="8198" name="Picture 5" descr="xy-graph.gif"/>
            <p:cNvPicPr>
              <a:picLocks noChangeAspect="1"/>
            </p:cNvPicPr>
            <p:nvPr/>
          </p:nvPicPr>
          <p:blipFill>
            <a:blip r:embed="rId4"/>
            <a:srcRect/>
            <a:stretch>
              <a:fillRect/>
            </a:stretch>
          </p:blipFill>
          <p:spPr bwMode="auto">
            <a:xfrm>
              <a:off x="381000" y="3200400"/>
              <a:ext cx="3602038" cy="3657600"/>
            </a:xfrm>
            <a:prstGeom prst="rect">
              <a:avLst/>
            </a:prstGeom>
            <a:noFill/>
            <a:ln w="9525">
              <a:noFill/>
              <a:miter lim="800000"/>
              <a:headEnd/>
              <a:tailEnd/>
            </a:ln>
          </p:spPr>
        </p:pic>
        <p:sp>
          <p:nvSpPr>
            <p:cNvPr id="9" name="Oval 8"/>
            <p:cNvSpPr/>
            <p:nvPr/>
          </p:nvSpPr>
          <p:spPr>
            <a:xfrm>
              <a:off x="2313801" y="4447761"/>
              <a:ext cx="152502"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0" name="Oval 9"/>
            <p:cNvSpPr/>
            <p:nvPr/>
          </p:nvSpPr>
          <p:spPr>
            <a:xfrm>
              <a:off x="3248706" y="4724400"/>
              <a:ext cx="152502"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1" name="Oval 10"/>
            <p:cNvSpPr/>
            <p:nvPr/>
          </p:nvSpPr>
          <p:spPr>
            <a:xfrm>
              <a:off x="1067260" y="5666961"/>
              <a:ext cx="152502"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additive="base">
                                        <p:cTn id="14" dur="500" fill="hold"/>
                                        <p:tgtEl>
                                          <p:spTgt spid="8196"/>
                                        </p:tgtEl>
                                        <p:attrNameLst>
                                          <p:attrName>ppt_x</p:attrName>
                                        </p:attrNameLst>
                                      </p:cBhvr>
                                      <p:tavLst>
                                        <p:tav tm="0">
                                          <p:val>
                                            <p:strVal val="#ppt_x"/>
                                          </p:val>
                                        </p:tav>
                                        <p:tav tm="100000">
                                          <p:val>
                                            <p:strVal val="#ppt_x"/>
                                          </p:val>
                                        </p:tav>
                                      </p:tavLst>
                                    </p:anim>
                                    <p:anim calcmode="lin" valueType="num">
                                      <p:cBhvr additive="base">
                                        <p:cTn id="15" dur="500" fill="hold"/>
                                        <p:tgtEl>
                                          <p:spTgt spid="819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7"/>
          <p:cNvSpPr txBox="1">
            <a:spLocks noChangeArrowheads="1"/>
          </p:cNvSpPr>
          <p:nvPr/>
        </p:nvSpPr>
        <p:spPr bwMode="auto">
          <a:xfrm>
            <a:off x="1142976" y="142851"/>
            <a:ext cx="8001024" cy="3416320"/>
          </a:xfrm>
          <a:prstGeom prst="rect">
            <a:avLst/>
          </a:prstGeom>
          <a:noFill/>
          <a:ln w="9525">
            <a:noFill/>
            <a:miter lim="800000"/>
            <a:headEnd/>
            <a:tailEnd/>
          </a:ln>
        </p:spPr>
        <p:txBody>
          <a:bodyPr wrap="square">
            <a:spAutoFit/>
          </a:bodyPr>
          <a:lstStyle/>
          <a:p>
            <a:pPr algn="ctr">
              <a:lnSpc>
                <a:spcPct val="150000"/>
              </a:lnSpc>
            </a:pP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a:t>
            </a:r>
            <a:r>
              <a:rPr lang="fa-I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ما </a:t>
            </a: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شخصیت های</a:t>
            </a:r>
            <a:r>
              <a:rPr lang="fa-IR"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rPr>
              <a:t> 2 بعدی </a:t>
            </a: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ها </a:t>
            </a:r>
            <a:r>
              <a:rPr lang="fa-I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را می بینیم ولی آن ها ما را نمی بینند. از نظر یک جسم 2 بعدی </a:t>
            </a:r>
            <a:r>
              <a:rPr lang="fa-I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rPr>
              <a:t>ما نامرئی </a:t>
            </a: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هستیم مگر تا لحظه ای که سایه ما بر روی صفحه آنها بیفتد</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pic>
        <p:nvPicPr>
          <p:cNvPr id="4" name="Picture 3" descr="snapshot20091206091133.jpg"/>
          <p:cNvPicPr>
            <a:picLocks noChangeAspect="1"/>
          </p:cNvPicPr>
          <p:nvPr/>
        </p:nvPicPr>
        <p:blipFill>
          <a:blip r:embed="rId3"/>
          <a:stretch>
            <a:fillRect/>
          </a:stretch>
        </p:blipFill>
        <p:spPr>
          <a:xfrm>
            <a:off x="2159000" y="2743200"/>
            <a:ext cx="508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72" y="285728"/>
            <a:ext cx="9144000" cy="1219200"/>
          </a:xfrm>
          <a:prstGeom prst="rect">
            <a:avLst/>
          </a:prstGeom>
        </p:spPr>
        <p:txBody>
          <a:bodyPr/>
          <a:lstStyle/>
          <a:p>
            <a:pPr algn="ctr">
              <a:defRPr/>
            </a:pPr>
            <a:r>
              <a:rPr lang="fa-IR" sz="4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B Mitra" pitchFamily="2" charset="-78"/>
              </a:rPr>
              <a:t>نمایش جسم سه بعدی در دنیای دو بعدی</a:t>
            </a:r>
          </a:p>
        </p:txBody>
      </p:sp>
      <p:pic>
        <p:nvPicPr>
          <p:cNvPr id="7172" name="Picture 3" descr="C:\Program Files\Microsoft Office\MEDIA\CAGCAT10\j0302827.jpg"/>
          <p:cNvPicPr>
            <a:picLocks noChangeAspect="1" noChangeArrowheads="1"/>
          </p:cNvPicPr>
          <p:nvPr/>
        </p:nvPicPr>
        <p:blipFill>
          <a:blip r:embed="rId3"/>
          <a:srcRect/>
          <a:stretch>
            <a:fillRect/>
          </a:stretch>
        </p:blipFill>
        <p:spPr bwMode="auto">
          <a:xfrm>
            <a:off x="4038600" y="1600200"/>
            <a:ext cx="4419600" cy="4881623"/>
          </a:xfrm>
          <a:prstGeom prst="rect">
            <a:avLst/>
          </a:prstGeom>
          <a:ln>
            <a:noFill/>
          </a:ln>
          <a:effectLst>
            <a:softEdge rad="112500"/>
          </a:effectLst>
        </p:spPr>
      </p:pic>
      <p:sp>
        <p:nvSpPr>
          <p:cNvPr id="7" name="TextBox 6"/>
          <p:cNvSpPr txBox="1"/>
          <p:nvPr/>
        </p:nvSpPr>
        <p:spPr>
          <a:xfrm>
            <a:off x="228600" y="1371600"/>
            <a:ext cx="3657600" cy="5016758"/>
          </a:xfrm>
          <a:prstGeom prst="rect">
            <a:avLst/>
          </a:prstGeom>
          <a:noFill/>
        </p:spPr>
        <p:txBody>
          <a:bodyPr rtlCol="1">
            <a:spAutoFit/>
          </a:bodyPr>
          <a:lstStyle/>
          <a:p>
            <a:pPr algn="ctr">
              <a:lnSpc>
                <a:spcPct val="200000"/>
              </a:lnSpc>
              <a:defRPr/>
            </a:pPr>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جسم سه بعدی در دنیای دو بعدی دیده نمی شود به عبارتی نامرئی است و فقط سایه آن قابل رویت است.  </a:t>
            </a:r>
          </a:p>
        </p:txBody>
      </p:sp>
      <p:cxnSp>
        <p:nvCxnSpPr>
          <p:cNvPr id="14" name="Straight Arrow Connector 13"/>
          <p:cNvCxnSpPr/>
          <p:nvPr/>
        </p:nvCxnSpPr>
        <p:spPr>
          <a:xfrm rot="16200000" flipV="1">
            <a:off x="1316822" y="4112411"/>
            <a:ext cx="5256227" cy="31754"/>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33800" y="6527800"/>
            <a:ext cx="4953000" cy="76200"/>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95" name="TextBox 19"/>
          <p:cNvSpPr txBox="1">
            <a:spLocks noChangeArrowheads="1"/>
          </p:cNvSpPr>
          <p:nvPr/>
        </p:nvSpPr>
        <p:spPr bwMode="auto">
          <a:xfrm>
            <a:off x="3714744" y="928670"/>
            <a:ext cx="458787" cy="584200"/>
          </a:xfrm>
          <a:prstGeom prst="rect">
            <a:avLst/>
          </a:prstGeom>
          <a:noFill/>
          <a:ln w="9525">
            <a:noFill/>
            <a:miter lim="800000"/>
            <a:headEnd/>
            <a:tailEnd/>
          </a:ln>
        </p:spPr>
        <p:txBody>
          <a:bodyPr wrap="none">
            <a:spAutoFit/>
          </a:bodyPr>
          <a:lstStyle/>
          <a:p>
            <a:r>
              <a:rPr lang="en-US" sz="3200" dirty="0"/>
              <a:t>Y</a:t>
            </a:r>
            <a:endParaRPr lang="fa-IR" sz="3200" dirty="0"/>
          </a:p>
        </p:txBody>
      </p:sp>
      <p:sp>
        <p:nvSpPr>
          <p:cNvPr id="12296" name="TextBox 20"/>
          <p:cNvSpPr txBox="1">
            <a:spLocks noChangeArrowheads="1"/>
          </p:cNvSpPr>
          <p:nvPr/>
        </p:nvSpPr>
        <p:spPr bwMode="auto">
          <a:xfrm>
            <a:off x="8609013" y="6248400"/>
            <a:ext cx="458787" cy="584200"/>
          </a:xfrm>
          <a:prstGeom prst="rect">
            <a:avLst/>
          </a:prstGeom>
          <a:noFill/>
          <a:ln w="9525">
            <a:noFill/>
            <a:miter lim="800000"/>
            <a:headEnd/>
            <a:tailEnd/>
          </a:ln>
        </p:spPr>
        <p:txBody>
          <a:bodyPr wrap="none">
            <a:spAutoFit/>
          </a:bodyPr>
          <a:lstStyle/>
          <a:p>
            <a:r>
              <a:rPr lang="en-US" sz="3200"/>
              <a:t>X</a:t>
            </a:r>
            <a:endParaRPr lang="fa-IR" sz="3200"/>
          </a:p>
        </p:txBody>
      </p:sp>
      <p:sp>
        <p:nvSpPr>
          <p:cNvPr id="9" name="TextBox 8"/>
          <p:cNvSpPr txBox="1"/>
          <p:nvPr/>
        </p:nvSpPr>
        <p:spPr>
          <a:xfrm>
            <a:off x="4038600" y="1143000"/>
            <a:ext cx="4261103" cy="646331"/>
          </a:xfrm>
          <a:prstGeom prst="rect">
            <a:avLst/>
          </a:prstGeom>
          <a:noFill/>
        </p:spPr>
        <p:txBody>
          <a:bodyPr wrap="none" rtlCol="1">
            <a:spAutoFit/>
          </a:bodyPr>
          <a:lstStyle/>
          <a:p>
            <a:r>
              <a:rPr lang="fa-IR" sz="3600" b="1" dirty="0" smtClean="0">
                <a:solidFill>
                  <a:srgbClr val="FF0000"/>
                </a:solidFill>
                <a:cs typeface="B Mitra" pitchFamily="2" charset="-78"/>
              </a:rPr>
              <a:t>بعد ارتفاع از دست می رود</a:t>
            </a:r>
            <a:endParaRPr lang="fa-IR" sz="3600" b="1" dirty="0">
              <a:solidFill>
                <a:srgbClr val="FF0000"/>
              </a:solidFill>
              <a:cs typeface="B Mitra" pitchFamily="2" charset="-78"/>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eaLnBrk="1" hangingPunct="1">
              <a:defRPr/>
            </a:pPr>
            <a:r>
              <a:rPr lang="fa-IR" sz="5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بعد سوم ، جسم سه بعدی</a:t>
            </a:r>
            <a:endParaRPr lang="fa-IR" sz="54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457200" y="1066800"/>
            <a:ext cx="8229600" cy="2133599"/>
          </a:xfrm>
          <a:blipFill>
            <a:blip r:embed="rId3"/>
            <a:tile tx="0" ty="0" sx="100000" sy="100000" flip="none" algn="tl"/>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150000"/>
              </a:lnSpc>
              <a:buFontTx/>
              <a:buNone/>
              <a:defRPr/>
            </a:pP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جسم سه بعدی مثل یک گل دارای طول ، عرض و ارتفاع است. </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pic>
        <p:nvPicPr>
          <p:cNvPr id="10244" name="Picture 11" descr="E:\4th Dimention\new pictures\xyz-coordinates.png"/>
          <p:cNvPicPr>
            <a:picLocks noChangeAspect="1" noChangeArrowheads="1"/>
          </p:cNvPicPr>
          <p:nvPr/>
        </p:nvPicPr>
        <p:blipFill>
          <a:blip r:embed="rId4"/>
          <a:srcRect/>
          <a:stretch>
            <a:fillRect/>
          </a:stretch>
        </p:blipFill>
        <p:spPr bwMode="auto">
          <a:xfrm>
            <a:off x="304800" y="3327400"/>
            <a:ext cx="4191000" cy="3378200"/>
          </a:xfrm>
          <a:prstGeom prst="rect">
            <a:avLst/>
          </a:prstGeom>
          <a:noFill/>
          <a:ln w="9525">
            <a:noFill/>
            <a:miter lim="800000"/>
            <a:headEnd/>
            <a:tailEnd/>
          </a:ln>
        </p:spPr>
      </p:pic>
      <p:pic>
        <p:nvPicPr>
          <p:cNvPr id="11" name="Picture 10" descr="Ammame 19 Mordad 86 (30).JPG"/>
          <p:cNvPicPr>
            <a:picLocks noChangeAspect="1"/>
          </p:cNvPicPr>
          <p:nvPr/>
        </p:nvPicPr>
        <p:blipFill>
          <a:blip r:embed="rId5" cstate="email"/>
          <a:stretch>
            <a:fillRect/>
          </a:stretch>
        </p:blipFill>
        <p:spPr>
          <a:xfrm>
            <a:off x="4876800" y="3581400"/>
            <a:ext cx="3781552" cy="2836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244"/>
                                        </p:tgtEl>
                                        <p:attrNameLst>
                                          <p:attrName>style.visibility</p:attrName>
                                        </p:attrNameLst>
                                      </p:cBhvr>
                                      <p:to>
                                        <p:strVal val="visible"/>
                                      </p:to>
                                    </p:set>
                                    <p:anim calcmode="lin" valueType="num">
                                      <p:cBhvr additive="base">
                                        <p:cTn id="14" dur="500" fill="hold"/>
                                        <p:tgtEl>
                                          <p:spTgt spid="10244"/>
                                        </p:tgtEl>
                                        <p:attrNameLst>
                                          <p:attrName>ppt_x</p:attrName>
                                        </p:attrNameLst>
                                      </p:cBhvr>
                                      <p:tavLst>
                                        <p:tav tm="0">
                                          <p:val>
                                            <p:strVal val="#ppt_x"/>
                                          </p:val>
                                        </p:tav>
                                        <p:tav tm="100000">
                                          <p:val>
                                            <p:strVal val="#ppt_x"/>
                                          </p:val>
                                        </p:tav>
                                      </p:tavLst>
                                    </p:anim>
                                    <p:anim calcmode="lin" valueType="num">
                                      <p:cBhvr additive="base">
                                        <p:cTn id="15"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29600" cy="2114552"/>
          </a:xfrm>
        </p:spPr>
        <p:txBody>
          <a:bodyPr/>
          <a:lstStyle/>
          <a:p>
            <a:pPr algn="r" rtl="1"/>
            <a:r>
              <a:rPr lang="fa-IR" sz="4800" dirty="0" smtClean="0">
                <a:solidFill>
                  <a:schemeClr val="bg1">
                    <a:lumMod val="85000"/>
                  </a:schemeClr>
                </a:solidFill>
                <a:latin typeface="Arial" pitchFamily="34" charset="0"/>
                <a:cs typeface="Arial" pitchFamily="34" charset="0"/>
              </a:rPr>
              <a:t>سایه اجسام سه بعدی ٰ بر روی صفحه تشکیل شده و دو بعدی دیده می شود</a:t>
            </a:r>
            <a:endParaRPr lang="fa-IR" sz="4800"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4953000"/>
          </a:xfrm>
        </p:spPr>
        <p:txBody>
          <a:bodyPr>
            <a:normAutofit fontScale="90000"/>
          </a:bodyPr>
          <a:lstStyle/>
          <a:p>
            <a:pPr algn="ctr">
              <a:defRPr/>
            </a:pPr>
            <a:r>
              <a:rPr lang="fa-IR" sz="115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rPr>
              <a:t>بعد چهارم ، </a:t>
            </a:r>
            <a:br>
              <a:rPr lang="fa-IR" sz="115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rPr>
            </a:br>
            <a:r>
              <a:rPr lang="fa-IR" sz="115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rPr>
              <a:t>اجسام چهار بعدی</a:t>
            </a:r>
            <a:endParaRPr lang="fa-IR" sz="115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596" y="1000132"/>
            <a:ext cx="9144000" cy="1285860"/>
          </a:xfrm>
          <a:prstGeom prst="rect">
            <a:avLst/>
          </a:prstGeom>
        </p:spPr>
        <p:txBody>
          <a:bodyPr/>
          <a:lstStyle/>
          <a:p>
            <a:pPr algn="ctr">
              <a:defRPr/>
            </a:pPr>
            <a:r>
              <a:rPr lang="fa-IR" sz="4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B Mitra" pitchFamily="2" charset="-78"/>
              </a:rPr>
              <a:t>نمایش جسم </a:t>
            </a:r>
            <a:r>
              <a:rPr lang="fa-IR" sz="44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B Mitra" pitchFamily="2" charset="-78"/>
              </a:rPr>
              <a:t>چهاربعدی</a:t>
            </a:r>
            <a:r>
              <a:rPr lang="fa-IR" sz="4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B Mitra" pitchFamily="2" charset="-78"/>
              </a:rPr>
              <a:t> در دنیای سه بعدی</a:t>
            </a:r>
          </a:p>
        </p:txBody>
      </p:sp>
      <p:sp>
        <p:nvSpPr>
          <p:cNvPr id="7" name="TextBox 6"/>
          <p:cNvSpPr txBox="1"/>
          <p:nvPr/>
        </p:nvSpPr>
        <p:spPr>
          <a:xfrm>
            <a:off x="152400" y="3124200"/>
            <a:ext cx="8839200" cy="3154710"/>
          </a:xfrm>
          <a:prstGeom prst="rect">
            <a:avLst/>
          </a:prstGeom>
          <a:noFill/>
        </p:spPr>
        <p:txBody>
          <a:bodyPr rtlCol="1">
            <a:spAutoFit/>
          </a:bodyPr>
          <a:lstStyle/>
          <a:p>
            <a:pPr algn="ctr">
              <a:lnSpc>
                <a:spcPct val="200000"/>
              </a:lnSpc>
              <a:defRPr/>
            </a:pPr>
            <a:r>
              <a:rPr lang="fa-IR"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ما که در جهان سه بعدی زندگی می کنیم قابلیت رویت اجسام چهار بعدی را نداریم و در دنیای سه بعدی  ما هرگز دیده نمی شوند و فقط سایه آنها قابل رویت است</a:t>
            </a:r>
            <a:r>
              <a:rPr lang="fa-IR" sz="3600" b="1" dirty="0">
                <a:ln w="18000">
                  <a:solidFill>
                    <a:schemeClr val="accent2">
                      <a:satMod val="140000"/>
                    </a:schemeClr>
                  </a:solidFill>
                  <a:prstDash val="solid"/>
                  <a:miter lim="800000"/>
                </a:ln>
                <a:solidFill>
                  <a:schemeClr val="accent1">
                    <a:lumMod val="10000"/>
                  </a:schemeClr>
                </a:solidFill>
                <a:effectLst>
                  <a:outerShdw blurRad="25500" dist="23000" dir="7020000" algn="tl">
                    <a:srgbClr val="000000">
                      <a:alpha val="50000"/>
                    </a:srgbClr>
                  </a:outerShdw>
                </a:effectLst>
                <a:cs typeface="B Mitra" pitchFamily="2" charset="-78"/>
              </a:rPr>
              <a:t>.  </a:t>
            </a:r>
          </a:p>
        </p:txBody>
      </p:sp>
      <p:sp>
        <p:nvSpPr>
          <p:cNvPr id="4" name="TextBox 3"/>
          <p:cNvSpPr txBox="1"/>
          <p:nvPr/>
        </p:nvSpPr>
        <p:spPr>
          <a:xfrm>
            <a:off x="2209800" y="1905000"/>
            <a:ext cx="4423007" cy="144655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1">
            <a:spAutoFit/>
          </a:bodyPr>
          <a:lstStyle/>
          <a:p>
            <a:pPr>
              <a:defRPr/>
            </a:pPr>
            <a:r>
              <a:rPr lang="fa-IR"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نکته کلیدی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57422" y="357166"/>
            <a:ext cx="6072230" cy="707886"/>
          </a:xfrm>
          <a:prstGeom prst="rect">
            <a:avLst/>
          </a:prstGeom>
          <a:noFill/>
        </p:spPr>
        <p:txBody>
          <a:bodyPr wrap="square" rtlCol="1">
            <a:spAutoFit/>
          </a:bodyPr>
          <a:lstStyle/>
          <a:p>
            <a:pPr algn="r" rtl="1"/>
            <a:r>
              <a:rPr lang="fa-IR" sz="4000" dirty="0" smtClean="0">
                <a:solidFill>
                  <a:schemeClr val="bg1">
                    <a:lumMod val="85000"/>
                  </a:schemeClr>
                </a:solidFill>
              </a:rPr>
              <a:t>نمایی از سایه جسم </a:t>
            </a:r>
            <a:r>
              <a:rPr lang="fa-IR" sz="4000" dirty="0" smtClean="0">
                <a:solidFill>
                  <a:srgbClr val="00B050"/>
                </a:solidFill>
              </a:rPr>
              <a:t>چهار بعدی</a:t>
            </a:r>
            <a:endParaRPr lang="fa-IR" sz="4000"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214290"/>
            <a:ext cx="7327648" cy="1200329"/>
          </a:xfrm>
          <a:prstGeom prst="rect">
            <a:avLst/>
          </a:prstGeom>
          <a:noFill/>
        </p:spPr>
        <p:txBody>
          <a:bodyPr wrap="none" rtlCol="1">
            <a:spAutoFit/>
          </a:bodyPr>
          <a:lstStyle/>
          <a:p>
            <a:pPr algn="r">
              <a:defRPr/>
            </a:pPr>
            <a:r>
              <a:rPr lang="fa-IR" sz="7200" b="1" spc="50" dirty="0">
                <a:ln w="12700" cmpd="sng">
                  <a:solidFill>
                    <a:schemeClr val="accent6">
                      <a:satMod val="120000"/>
                      <a:shade val="80000"/>
                    </a:schemeClr>
                  </a:solidFill>
                  <a:prstDash val="solid"/>
                </a:ln>
                <a:effectLst>
                  <a:glow rad="53100">
                    <a:schemeClr val="accent6">
                      <a:satMod val="180000"/>
                      <a:alpha val="30000"/>
                    </a:schemeClr>
                  </a:glow>
                </a:effectLst>
                <a:cs typeface="B Mitra" pitchFamily="2" charset="-78"/>
              </a:rPr>
              <a:t>سایه جسم چهار بعدی</a:t>
            </a:r>
          </a:p>
        </p:txBody>
      </p:sp>
      <p:sp>
        <p:nvSpPr>
          <p:cNvPr id="18435" name="Rectangle 3"/>
          <p:cNvSpPr>
            <a:spLocks noChangeArrowheads="1"/>
          </p:cNvSpPr>
          <p:nvPr/>
        </p:nvSpPr>
        <p:spPr bwMode="auto">
          <a:xfrm>
            <a:off x="0" y="1219200"/>
            <a:ext cx="9144000" cy="871538"/>
          </a:xfrm>
          <a:prstGeom prst="rect">
            <a:avLst/>
          </a:prstGeom>
          <a:noFill/>
          <a:ln w="9525">
            <a:noFill/>
            <a:miter lim="800000"/>
            <a:headEnd/>
            <a:tailEnd/>
          </a:ln>
        </p:spPr>
        <p:txBody>
          <a:bodyPr>
            <a:spAutoFit/>
          </a:bodyPr>
          <a:lstStyle/>
          <a:p>
            <a:pPr algn="l" rtl="0">
              <a:lnSpc>
                <a:spcPct val="150000"/>
              </a:lnSpc>
            </a:pPr>
            <a:r>
              <a:rPr lang="en-US" i="1" dirty="0"/>
              <a:t>x</a:t>
            </a:r>
            <a:r>
              <a:rPr lang="en-US" dirty="0"/>
              <a:t>, </a:t>
            </a:r>
            <a:r>
              <a:rPr lang="en-US" i="1" dirty="0"/>
              <a:t>y</a:t>
            </a:r>
            <a:r>
              <a:rPr lang="en-US" dirty="0"/>
              <a:t>, </a:t>
            </a:r>
            <a:r>
              <a:rPr lang="en-US" i="1" dirty="0"/>
              <a:t>z and</a:t>
            </a:r>
            <a:r>
              <a:rPr lang="en-US" dirty="0"/>
              <a:t> </a:t>
            </a:r>
            <a:r>
              <a:rPr lang="en-US" i="1" dirty="0"/>
              <a:t>w axes</a:t>
            </a:r>
            <a:r>
              <a:rPr lang="en-US" dirty="0"/>
              <a:t>.  Used terms for these extra directions include </a:t>
            </a:r>
            <a:r>
              <a:rPr lang="en-US" dirty="0" err="1"/>
              <a:t>ana</a:t>
            </a:r>
            <a:r>
              <a:rPr lang="en-US" dirty="0"/>
              <a:t>/ </a:t>
            </a:r>
            <a:r>
              <a:rPr lang="en-US" dirty="0" err="1"/>
              <a:t>kata</a:t>
            </a:r>
            <a:r>
              <a:rPr lang="en-US" dirty="0"/>
              <a:t> sometimes called </a:t>
            </a:r>
            <a:r>
              <a:rPr lang="en-US" dirty="0" err="1"/>
              <a:t>spissitude</a:t>
            </a:r>
            <a:r>
              <a:rPr lang="en-US" dirty="0"/>
              <a:t> or </a:t>
            </a:r>
            <a:r>
              <a:rPr lang="en-US" dirty="0" err="1"/>
              <a:t>spassitude</a:t>
            </a:r>
            <a:r>
              <a:rPr lang="en-US" dirty="0"/>
              <a:t>, </a:t>
            </a:r>
            <a:r>
              <a:rPr lang="en-US" dirty="0" err="1"/>
              <a:t>vinn</a:t>
            </a:r>
            <a:r>
              <a:rPr lang="en-US" dirty="0"/>
              <a:t>/</a:t>
            </a:r>
            <a:r>
              <a:rPr lang="en-US" dirty="0" err="1"/>
              <a:t>vout</a:t>
            </a:r>
            <a:r>
              <a:rPr lang="en-US" dirty="0"/>
              <a:t>  and upsilon/delta.</a:t>
            </a:r>
            <a:endParaRPr lang="fa-IR" dirty="0"/>
          </a:p>
        </p:txBody>
      </p:sp>
      <p:pic>
        <p:nvPicPr>
          <p:cNvPr id="1026" name="Picture 2" descr="E:\4th Dimention\120px-8-cell-simple.gif"/>
          <p:cNvPicPr>
            <a:picLocks noChangeAspect="1" noChangeArrowheads="1" noCrop="1"/>
          </p:cNvPicPr>
          <p:nvPr/>
        </p:nvPicPr>
        <p:blipFill>
          <a:blip r:embed="rId3"/>
          <a:srcRect/>
          <a:stretch>
            <a:fillRect/>
          </a:stretch>
        </p:blipFill>
        <p:spPr bwMode="auto">
          <a:xfrm>
            <a:off x="5029200" y="2286000"/>
            <a:ext cx="3886200" cy="3886200"/>
          </a:xfrm>
          <a:prstGeom prst="rect">
            <a:avLst/>
          </a:prstGeom>
          <a:ln>
            <a:noFill/>
          </a:ln>
          <a:effectLst>
            <a:softEdge rad="112500"/>
          </a:effectLst>
        </p:spPr>
      </p:pic>
      <p:sp>
        <p:nvSpPr>
          <p:cNvPr id="7" name="TextBox 6"/>
          <p:cNvSpPr txBox="1"/>
          <p:nvPr/>
        </p:nvSpPr>
        <p:spPr>
          <a:xfrm>
            <a:off x="0" y="2527280"/>
            <a:ext cx="5105400" cy="341632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a-IR" sz="3600" b="1" spc="50" dirty="0">
                <a:ln w="11430"/>
                <a:solidFill>
                  <a:srgbClr val="002060"/>
                </a:solidFill>
                <a:effectLst>
                  <a:outerShdw blurRad="76200" dist="50800" dir="5400000" algn="tl" rotWithShape="0">
                    <a:srgbClr val="000000">
                      <a:alpha val="65000"/>
                    </a:srgbClr>
                  </a:outerShdw>
                </a:effectLst>
                <a:cs typeface="B Mitra" pitchFamily="2" charset="-78"/>
              </a:rPr>
              <a:t>چشم ما فقط می تواند اجسام 1 ، 2 و 3 بعدی را ببیند  اجسامی که بعد بیش از 3 بعد داشته باشند را نمی توانیم ببینیم. سایه جسم 4 بعدی هم چون فقط 3 بعد دارد می بینیم </a:t>
            </a:r>
          </a:p>
        </p:txBody>
      </p:sp>
      <p:sp>
        <p:nvSpPr>
          <p:cNvPr id="8" name="TextBox 7"/>
          <p:cNvSpPr txBox="1"/>
          <p:nvPr/>
        </p:nvSpPr>
        <p:spPr>
          <a:xfrm>
            <a:off x="1071538" y="6000768"/>
            <a:ext cx="1914307" cy="338554"/>
          </a:xfrm>
          <a:prstGeom prst="rect">
            <a:avLst/>
          </a:prstGeom>
          <a:noFill/>
        </p:spPr>
        <p:txBody>
          <a:bodyPr wrap="none" rtlCol="1">
            <a:spAutoFit/>
          </a:bodyPr>
          <a:lstStyle/>
          <a:p>
            <a:r>
              <a:rPr lang="fa-IR" sz="1600" b="1" dirty="0" smtClean="0">
                <a:solidFill>
                  <a:srgbClr val="FF0000"/>
                </a:solidFill>
                <a:cs typeface="B Mitra" pitchFamily="2" charset="-78"/>
              </a:rPr>
              <a:t>بعد زمان از دست می رود</a:t>
            </a:r>
            <a:endParaRPr lang="fa-IR" sz="1600" b="1" dirty="0">
              <a:solidFill>
                <a:srgbClr val="FF0000"/>
              </a:solidFill>
              <a:cs typeface="B Mitra" pitchFamily="2"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pPr algn="ctr" eaLnBrk="1" hangingPunct="1">
              <a:defRPr/>
            </a:pPr>
            <a:r>
              <a:rPr lang="fa-IR" sz="5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cs typeface="B Mitra" pitchFamily="2" charset="-78"/>
              </a:rPr>
              <a:t>بعد پنجم ، جسم پنج بعدی</a:t>
            </a:r>
            <a:endParaRPr lang="fa-IR" sz="5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cs typeface="B Mitra" pitchFamily="2" charset="-78"/>
            </a:endParaRPr>
          </a:p>
        </p:txBody>
      </p:sp>
      <p:pic>
        <p:nvPicPr>
          <p:cNvPr id="19459" name="Picture 2" descr="E:\4th Dimention\Fourth dimension - Wikipedia, the free encyclopedia_files\180px-Dice_analogy-_1_to_5_dimensions.svg.png"/>
          <p:cNvPicPr>
            <a:picLocks noChangeAspect="1" noChangeArrowheads="1"/>
          </p:cNvPicPr>
          <p:nvPr/>
        </p:nvPicPr>
        <p:blipFill>
          <a:blip r:embed="rId3"/>
          <a:srcRect/>
          <a:stretch>
            <a:fillRect/>
          </a:stretch>
        </p:blipFill>
        <p:spPr bwMode="auto">
          <a:xfrm>
            <a:off x="2667000" y="1295400"/>
            <a:ext cx="3657600" cy="3721100"/>
          </a:xfrm>
          <a:prstGeom prst="rect">
            <a:avLst/>
          </a:prstGeom>
          <a:noFill/>
          <a:ln w="9525">
            <a:noFill/>
            <a:miter lim="800000"/>
            <a:headEnd/>
            <a:tailEnd/>
          </a:ln>
        </p:spPr>
      </p:pic>
      <p:sp>
        <p:nvSpPr>
          <p:cNvPr id="8" name="TextBox 7"/>
          <p:cNvSpPr txBox="1"/>
          <p:nvPr/>
        </p:nvSpPr>
        <p:spPr>
          <a:xfrm>
            <a:off x="-357222" y="4786322"/>
            <a:ext cx="8915400" cy="1234953"/>
          </a:xfrm>
          <a:prstGeom prst="rect">
            <a:avLst/>
          </a:prstGeom>
          <a:noFill/>
        </p:spPr>
        <p:txBody>
          <a:bodyPr rtlCol="1">
            <a:spAutoFit/>
          </a:bodyPr>
          <a:lstStyle/>
          <a:p>
            <a:pPr algn="ctr">
              <a:lnSpc>
                <a:spcPct val="150000"/>
              </a:lnSpc>
              <a:defRPr/>
            </a:pPr>
            <a:r>
              <a:rPr lang="fa-I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Mitra" pitchFamily="2" charset="-78"/>
              </a:rPr>
              <a:t>طول ، عرض ، ارتفاع ، </a:t>
            </a:r>
            <a:r>
              <a:rPr lang="fa-IR"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Mitra" pitchFamily="2" charset="-78"/>
              </a:rPr>
              <a:t>زمان </a:t>
            </a:r>
            <a:r>
              <a:rPr lang="fa-I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Mitra" pitchFamily="2" charset="-78"/>
              </a:rPr>
              <a:t>، </a:t>
            </a:r>
            <a:r>
              <a:rPr lang="fa-IR"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Mitra" pitchFamily="2" charset="-78"/>
              </a:rPr>
              <a:t>انرژی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752600"/>
            <a:ext cx="8229600" cy="3693319"/>
          </a:xfrm>
          <a:prstGeom prst="rect">
            <a:avLst/>
          </a:prstGeom>
          <a:noFill/>
        </p:spPr>
        <p:txBody>
          <a:bodyPr wrap="square" rtlCol="1">
            <a:spAutoFit/>
          </a:bodyPr>
          <a:lstStyle/>
          <a:p>
            <a:r>
              <a:rPr lang="fa-IR" dirty="0" smtClean="0"/>
              <a:t>یکی از مصادیق بارز </a:t>
            </a:r>
            <a:r>
              <a:rPr lang="fa-IR" dirty="0" smtClean="0">
                <a:solidFill>
                  <a:srgbClr val="FF0000"/>
                </a:solidFill>
              </a:rPr>
              <a:t>مهجور کردن </a:t>
            </a:r>
            <a:r>
              <a:rPr lang="fa-IR" dirty="0" smtClean="0"/>
              <a:t>فهم قرآن کریم ،</a:t>
            </a:r>
            <a:r>
              <a:rPr lang="fa-IR" dirty="0" smtClean="0">
                <a:solidFill>
                  <a:srgbClr val="FF0000"/>
                </a:solidFill>
              </a:rPr>
              <a:t> تحجیر </a:t>
            </a:r>
            <a:r>
              <a:rPr lang="fa-IR" dirty="0" smtClean="0"/>
              <a:t>فهم قرآن است ، بدین معنی که فهم قرآن برای گروهی خاص ممکن است و برای عموم مردم راهی برای فهم آن نیست . در حالی که توصیه های مکرر و عمومی قرآن به تدبر ، تفکر و سایر اقسام فهم ، شاهدی بر بطلان این مدعی است</a:t>
            </a:r>
            <a:endParaRPr lang="en-US" dirty="0" smtClean="0"/>
          </a:p>
          <a:p>
            <a:r>
              <a:rPr lang="en-US" dirty="0" smtClean="0"/>
              <a:t> . </a:t>
            </a:r>
            <a:br>
              <a:rPr lang="en-US" dirty="0" smtClean="0"/>
            </a:br>
            <a:r>
              <a:rPr lang="fa-IR" dirty="0" smtClean="0"/>
              <a:t>امروزه تلاش برای عمومی سازی فهم قرآن در توصیه و تشویق به مطالعه یافراگیری ترجمه و تفسیر محدود شده است و تدبر به عنوان راهکار عمومی فهم قرآن ، همچنان امری غریب است که با وجود تاکیدات فراوان قرآن و معصومین (علیهم السلام ) ، جایگاهی نیافته است ، زیرا چیستی ، ضرورت و روش آن به اندازه لازم شناخته شده نیست</a:t>
            </a:r>
            <a:r>
              <a:rPr lang="en-US" dirty="0" smtClean="0"/>
              <a:t> . </a:t>
            </a:r>
            <a:endParaRPr lang="fa-IR" dirty="0" smtClean="0"/>
          </a:p>
          <a:p>
            <a:r>
              <a:rPr lang="en-US" dirty="0" smtClean="0"/>
              <a:t/>
            </a:r>
            <a:br>
              <a:rPr lang="en-US" dirty="0" smtClean="0"/>
            </a:br>
            <a:r>
              <a:rPr lang="en-US" dirty="0" smtClean="0"/>
              <a:t> </a:t>
            </a:r>
            <a:r>
              <a:rPr lang="fa-IR" dirty="0" smtClean="0"/>
              <a:t>تدبر در قرآن به معنی دریافت تدبیر موجود در قرآن است ، تدبیر موجود در قرآن ، نشان دهنده چینش حکیمانه قرآن توسط خداوند است ، پس ما باید برای دریافت این چینش حکیمانه تدبر کنیم . تدبر در قرآن به دلیل سفارش در آیات و روایات و معجزه بودن و عدم تحریف قرآن اهمیت دارد</a:t>
            </a:r>
            <a:r>
              <a:rPr lang="en-US" dirty="0" smtClean="0"/>
              <a:t> .</a:t>
            </a:r>
            <a:br>
              <a:rPr lang="en-US" dirty="0" smtClean="0"/>
            </a:br>
            <a:endParaRPr lang="fa-IR" dirty="0"/>
          </a:p>
        </p:txBody>
      </p:sp>
      <p:sp>
        <p:nvSpPr>
          <p:cNvPr id="14" name="TextBox 13"/>
          <p:cNvSpPr txBox="1"/>
          <p:nvPr/>
        </p:nvSpPr>
        <p:spPr>
          <a:xfrm>
            <a:off x="381000" y="5867400"/>
            <a:ext cx="8077200" cy="369332"/>
          </a:xfrm>
          <a:prstGeom prst="rect">
            <a:avLst/>
          </a:prstGeom>
          <a:noFill/>
        </p:spPr>
        <p:txBody>
          <a:bodyPr wrap="square" rtlCol="1">
            <a:spAutoFit/>
          </a:bodyPr>
          <a:lstStyle/>
          <a:p>
            <a:r>
              <a:rPr lang="fa-IR" dirty="0" smtClean="0"/>
              <a:t>الف:</a:t>
            </a:r>
            <a:r>
              <a:rPr lang="fa-IR" dirty="0" smtClean="0">
                <a:solidFill>
                  <a:srgbClr val="23B751"/>
                </a:solidFill>
              </a:rPr>
              <a:t>خاتمیت پیامبر         </a:t>
            </a:r>
            <a:r>
              <a:rPr lang="fa-IR" dirty="0" smtClean="0"/>
              <a:t>ب:</a:t>
            </a:r>
            <a:r>
              <a:rPr lang="fa-IR" dirty="0" smtClean="0">
                <a:solidFill>
                  <a:srgbClr val="23B751"/>
                </a:solidFill>
              </a:rPr>
              <a:t>جاوید بودن معجزه پیامبر           </a:t>
            </a:r>
            <a:r>
              <a:rPr lang="fa-IR" dirty="0" smtClean="0"/>
              <a:t>ج:</a:t>
            </a:r>
            <a:r>
              <a:rPr lang="fa-IR" dirty="0" smtClean="0">
                <a:solidFill>
                  <a:srgbClr val="23B751"/>
                </a:solidFill>
              </a:rPr>
              <a:t>لزوم رمزگشایی از اسرار قرآنی</a:t>
            </a:r>
            <a:endParaRPr lang="fa-IR" dirty="0">
              <a:solidFill>
                <a:srgbClr val="23B751"/>
              </a:solidFill>
            </a:endParaRPr>
          </a:p>
        </p:txBody>
      </p:sp>
      <p:sp>
        <p:nvSpPr>
          <p:cNvPr id="15" name="Flowchart: Punched Tape 14"/>
          <p:cNvSpPr/>
          <p:nvPr/>
        </p:nvSpPr>
        <p:spPr>
          <a:xfrm>
            <a:off x="1676400" y="152400"/>
            <a:ext cx="5791200" cy="1371600"/>
          </a:xfrm>
          <a:prstGeom prst="flowChartPunchedTap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b="1" dirty="0" smtClean="0"/>
              <a:t>اهمیت پرداختن به  اعجاز در قرآن</a:t>
            </a:r>
            <a:endParaRPr lang="en-US" sz="2400" b="1"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835036"/>
            <a:ext cx="8915400" cy="5016758"/>
          </a:xfrm>
          <a:prstGeom prst="rect">
            <a:avLst/>
          </a:prstGeom>
          <a:noFill/>
        </p:spPr>
        <p:txBody>
          <a:bodyPr rtlCol="1">
            <a:spAutoFit/>
            <a:scene3d>
              <a:camera prst="orthographicFront"/>
              <a:lightRig rig="threePt" dir="t"/>
            </a:scene3d>
            <a:sp3d extrusionH="57150">
              <a:bevelT w="38100" h="38100"/>
            </a:sp3d>
          </a:bodyPr>
          <a:lstStyle/>
          <a:p>
            <a:pPr algn="ctr">
              <a:lnSpc>
                <a:spcPct val="200000"/>
              </a:lnSpc>
              <a:defRPr/>
            </a:pPr>
            <a:r>
              <a:rPr lang="fa-IR" sz="4000" b="1" dirty="0">
                <a:solidFill>
                  <a:schemeClr val="accent2">
                    <a:lumMod val="75000"/>
                  </a:schemeClr>
                </a:solidFill>
                <a:effectLst>
                  <a:glow rad="228600">
                    <a:schemeClr val="accent5">
                      <a:satMod val="175000"/>
                      <a:alpha val="40000"/>
                    </a:schemeClr>
                  </a:glow>
                </a:effectLst>
                <a:cs typeface="B Mitra" pitchFamily="2" charset="-78"/>
              </a:rPr>
              <a:t>بر خلاف جسم 4 بعدی که سایه آن 3 بعدی است و می توانیم سایه اش را ببینیم حتی سایه اجسام پنج بعدی  چون 4 بعدی است در دنیای ما قابل مشاهده نیستند. </a:t>
            </a:r>
          </a:p>
        </p:txBody>
      </p:sp>
      <p:sp>
        <p:nvSpPr>
          <p:cNvPr id="5" name="Title 1"/>
          <p:cNvSpPr txBox="1">
            <a:spLocks/>
          </p:cNvSpPr>
          <p:nvPr/>
        </p:nvSpPr>
        <p:spPr>
          <a:xfrm>
            <a:off x="1928794" y="76200"/>
            <a:ext cx="6758006" cy="1858962"/>
          </a:xfrm>
          <a:prstGeom prst="rect">
            <a:avLst/>
          </a:prstGeom>
        </p:spPr>
        <p:txBody>
          <a:bodyPr/>
          <a:lstStyle/>
          <a:p>
            <a:pPr algn="ctr">
              <a:defRPr/>
            </a:pPr>
            <a:r>
              <a:rPr lang="fa-IR" sz="5400" b="1" kern="0"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j-lt"/>
                <a:ea typeface="+mj-ea"/>
                <a:cs typeface="B Mitra" pitchFamily="2" charset="-78"/>
              </a:rPr>
              <a:t>نمایش جسم </a:t>
            </a:r>
            <a:r>
              <a:rPr lang="fa-IR" sz="5400" b="1" kern="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ea typeface="+mj-ea"/>
                <a:cs typeface="B Mitra" pitchFamily="2" charset="-78"/>
              </a:rPr>
              <a:t>پنج بعدی </a:t>
            </a:r>
            <a:r>
              <a:rPr lang="fa-IR" sz="5400" b="1" kern="0"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j-lt"/>
                <a:ea typeface="+mj-ea"/>
                <a:cs typeface="B Mitra" pitchFamily="2" charset="-78"/>
              </a:rPr>
              <a:t>در دنیای سه بعدی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E:\4th Dimention\Fourth dimension - Wikipedia, the free encyclopedia_files\180px-Dice_analogy-_1_to_5_dimensions.svg.png"/>
          <p:cNvPicPr>
            <a:picLocks noChangeAspect="1" noChangeArrowheads="1"/>
          </p:cNvPicPr>
          <p:nvPr/>
        </p:nvPicPr>
        <p:blipFill>
          <a:blip r:embed="rId3"/>
          <a:srcRect/>
          <a:stretch>
            <a:fillRect/>
          </a:stretch>
        </p:blipFill>
        <p:spPr bwMode="auto">
          <a:xfrm>
            <a:off x="1905000" y="2500306"/>
            <a:ext cx="5257800" cy="4357694"/>
          </a:xfrm>
          <a:prstGeom prst="rect">
            <a:avLst/>
          </a:prstGeom>
          <a:noFill/>
          <a:ln w="9525">
            <a:noFill/>
            <a:miter lim="800000"/>
            <a:headEnd/>
            <a:tailEnd/>
          </a:ln>
        </p:spPr>
      </p:pic>
      <p:sp>
        <p:nvSpPr>
          <p:cNvPr id="6" name="TextBox 5"/>
          <p:cNvSpPr txBox="1"/>
          <p:nvPr/>
        </p:nvSpPr>
        <p:spPr>
          <a:xfrm>
            <a:off x="1714480" y="152400"/>
            <a:ext cx="7200920" cy="2308324"/>
          </a:xfrm>
          <a:prstGeom prst="rect">
            <a:avLst/>
          </a:prstGeom>
          <a:noFill/>
        </p:spPr>
        <p:txBody>
          <a:bodyPr wrap="square" rtlCol="1">
            <a:spAutoFit/>
          </a:bodyPr>
          <a:lstStyle/>
          <a:p>
            <a:pPr algn="ctr"/>
            <a:r>
              <a:rPr lang="fa-IR" sz="4800" b="1" dirty="0" smtClean="0">
                <a:solidFill>
                  <a:schemeClr val="accent2">
                    <a:lumMod val="75000"/>
                  </a:schemeClr>
                </a:solidFill>
                <a:cs typeface="B Mitra" pitchFamily="2" charset="-78"/>
              </a:rPr>
              <a:t>بعد ارتفاع ، زمان و انرژی از دست رفته تا به صورت 2 بعدی قابل رویت باشد</a:t>
            </a:r>
            <a:endParaRPr lang="fa-IR" sz="4800" b="1" dirty="0">
              <a:solidFill>
                <a:schemeClr val="accent2">
                  <a:lumMod val="75000"/>
                </a:schemeClr>
              </a:solidFill>
              <a:cs typeface="B Mitra"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eaLnBrk="1" hangingPunct="1">
              <a:defRPr/>
            </a:pPr>
            <a:r>
              <a:rPr lang="fa-IR" b="1" spc="50" dirty="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cs typeface="B Mitra" pitchFamily="2" charset="-78"/>
              </a:rPr>
              <a:t>سوره اعراف آیه 143</a:t>
            </a:r>
            <a:endParaRPr lang="fa-IR" b="1" spc="50" dirty="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228600" y="762000"/>
            <a:ext cx="8763000" cy="5334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lnSpc>
                <a:spcPct val="150000"/>
              </a:lnSpc>
              <a:buFontTx/>
              <a:buNone/>
              <a:defRPr/>
            </a:pPr>
            <a:r>
              <a:rPr lang="fa-I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   </a:t>
            </a:r>
            <a:r>
              <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و </a:t>
            </a: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هنگامى كه موسى به ميعادگاه ما آمد و پروردگارش با او سخن گفت، عرض كرد </a:t>
            </a:r>
            <a:r>
              <a:rPr lang="fa-IR" sz="2800" b="1" dirty="0">
                <a:ln w="11430"/>
                <a:solidFill>
                  <a:srgbClr val="00B050"/>
                </a:solidFill>
                <a:effectLst>
                  <a:outerShdw blurRad="80000" dist="40000" dir="5040000" algn="tl">
                    <a:srgbClr val="000000">
                      <a:alpha val="30000"/>
                    </a:srgbClr>
                  </a:outerShdw>
                </a:effectLst>
                <a:cs typeface="B Mitra" pitchFamily="2" charset="-78"/>
              </a:rPr>
              <a:t>پروردگارا خودت را به من نشان ده تا تو را ببينم! </a:t>
            </a:r>
            <a:r>
              <a:rPr lang="fa-IR" b="1" dirty="0">
                <a:ln w="11430"/>
                <a:solidFill>
                  <a:srgbClr val="FF0000"/>
                </a:solidFill>
                <a:effectLst>
                  <a:outerShdw blurRad="80000" dist="40000" dir="5040000" algn="tl">
                    <a:srgbClr val="000000">
                      <a:alpha val="30000"/>
                    </a:srgbClr>
                  </a:outerShdw>
                </a:effectLst>
                <a:cs typeface="B Mitra" pitchFamily="2" charset="-78"/>
              </a:rPr>
              <a:t>گفت: هرگز مرا نخواهى ديد</a:t>
            </a:r>
            <a:r>
              <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 </a:t>
            </a: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ولى به كوه بنگر اگر در جاى خود ثابت ماند مرا خواهى ديد، اما هنگامى كه پروردگارش جلوه بر كوه كرد آنرا همسان زمين قرار داد و موسى مدهوش به زمين افتاد، موقعى كه به هوش آمد عرض كرد: خداوندا منزهى تو (از اينكه قابل مشاهده باشى) من به سوى تو بازگشتم و من نخستين مؤ منانم.(143)</a:t>
            </a:r>
            <a:endPar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endParaRPr>
          </a:p>
        </p:txBody>
      </p:sp>
      <p:sp>
        <p:nvSpPr>
          <p:cNvPr id="4" name="Rounded Rectangle 3"/>
          <p:cNvSpPr/>
          <p:nvPr/>
        </p:nvSpPr>
        <p:spPr>
          <a:xfrm>
            <a:off x="533400" y="4648200"/>
            <a:ext cx="8001000" cy="2133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defRPr/>
            </a:pPr>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حالا می دانیم چرا خداوند به حضرت موسی  فرمود هرگز مرا نخواهی دید  چون خداوند موجودی با ابعادی بیش  از 4 بعد است  به همین دلیل او از دید ما نامرئی است </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eaLnBrk="1" hangingPunct="1">
              <a:defRPr/>
            </a:pPr>
            <a:r>
              <a:rPr lang="fa-IR" sz="5400" b="1" spc="50" dirty="0" smtClean="0">
                <a:ln w="12700" cmpd="sng">
                  <a:solidFill>
                    <a:schemeClr val="accent6">
                      <a:satMod val="120000"/>
                      <a:shade val="80000"/>
                    </a:schemeClr>
                  </a:solidFill>
                  <a:prstDash val="solid"/>
                </a:ln>
                <a:solidFill>
                  <a:schemeClr val="accent1">
                    <a:lumMod val="50000"/>
                  </a:schemeClr>
                </a:solidFill>
                <a:effectLst>
                  <a:glow rad="53100">
                    <a:schemeClr val="accent6">
                      <a:satMod val="180000"/>
                      <a:alpha val="30000"/>
                    </a:schemeClr>
                  </a:glow>
                </a:effectLst>
                <a:cs typeface="B Mitra" pitchFamily="2" charset="-78"/>
              </a:rPr>
              <a:t>سوره قیامت</a:t>
            </a:r>
          </a:p>
        </p:txBody>
      </p:sp>
      <p:sp>
        <p:nvSpPr>
          <p:cNvPr id="3" name="Content Placeholder 2"/>
          <p:cNvSpPr>
            <a:spLocks noGrp="1"/>
          </p:cNvSpPr>
          <p:nvPr>
            <p:ph idx="1"/>
          </p:nvPr>
        </p:nvSpPr>
        <p:spPr>
          <a:xfrm>
            <a:off x="0" y="1066800"/>
            <a:ext cx="9144000" cy="3429000"/>
          </a:xfrm>
        </p:spPr>
        <p:txBody>
          <a:bodyPr>
            <a:normAutofit lnSpcReduction="10000"/>
          </a:bodyPr>
          <a:lstStyle/>
          <a:p>
            <a:pPr algn="ctr">
              <a:lnSpc>
                <a:spcPct val="150000"/>
              </a:lnSpc>
              <a:defRPr/>
            </a:pPr>
            <a:r>
              <a:rPr lang="fa-I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در آن روز صورتهایى شاداب و مسرور است.(22) </a:t>
            </a:r>
            <a:r>
              <a:rPr lang="fa-IR" sz="5400" b="1" dirty="0" smtClean="0">
                <a:ln w="11430"/>
                <a:solidFill>
                  <a:srgbClr val="FF0000"/>
                </a:solidFill>
                <a:effectLst>
                  <a:outerShdw blurRad="80000" dist="40000" dir="5040000" algn="tl">
                    <a:srgbClr val="000000">
                      <a:alpha val="30000"/>
                    </a:srgbClr>
                  </a:outerShdw>
                </a:effectLst>
                <a:cs typeface="B Mitra" pitchFamily="2" charset="-78"/>
              </a:rPr>
              <a:t>و به چشم قلب جمال حق را مشاهده می کنند</a:t>
            </a:r>
            <a:r>
              <a:rPr lang="fa-I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a:t>
            </a:r>
            <a:r>
              <a:rPr lang="fa-I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(23)</a:t>
            </a:r>
            <a:endParaRPr lang="fa-I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endParaRPr>
          </a:p>
        </p:txBody>
      </p:sp>
      <p:sp>
        <p:nvSpPr>
          <p:cNvPr id="4" name="Rounded Rectangle 3"/>
          <p:cNvSpPr/>
          <p:nvPr/>
        </p:nvSpPr>
        <p:spPr>
          <a:xfrm>
            <a:off x="533400" y="4648200"/>
            <a:ext cx="8001000" cy="2133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defRPr/>
            </a:pPr>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مثالی دیگر : در روز قیامت مردم قادر به دیدن خداوند نیستند فقط وجود او را در قلبشان حس می کنند</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786" y="285728"/>
            <a:ext cx="7977214" cy="3908762"/>
          </a:xfrm>
          <a:prstGeom prst="rect">
            <a:avLst/>
          </a:prstGeom>
        </p:spPr>
        <p:txBody>
          <a:bodyPr wrap="square">
            <a:spAutoFit/>
          </a:bodyPr>
          <a:lstStyle/>
          <a:p>
            <a:pPr algn="ctr">
              <a:lnSpc>
                <a:spcPct val="150000"/>
              </a:lnSpc>
            </a:pPr>
            <a:r>
              <a:rPr lang="fa-IR" sz="3200" b="1" dirty="0" smtClean="0">
                <a:ln w="1905"/>
                <a:solidFill>
                  <a:schemeClr val="bg1">
                    <a:lumMod val="20000"/>
                    <a:lumOff val="80000"/>
                  </a:schemeClr>
                </a:solidFill>
                <a:effectLst>
                  <a:innerShdw blurRad="69850" dist="43180" dir="5400000">
                    <a:srgbClr val="000000">
                      <a:alpha val="65000"/>
                    </a:srgbClr>
                  </a:innerShdw>
                </a:effectLst>
                <a:cs typeface="B Mitra" pitchFamily="2" charset="-78"/>
              </a:rPr>
              <a:t>آيا آنها مخلوقات خدا را نديدند كه چگونه سايه‏هايشان از راست و چپ حركت دارند و با خضوع براى خدا سجده مى‏كنند!(48)  تمام </a:t>
            </a:r>
            <a:r>
              <a:rPr lang="fa-IR" sz="3600" b="1" dirty="0" smtClean="0">
                <a:ln w="1905"/>
                <a:solidFill>
                  <a:schemeClr val="bg1">
                    <a:lumMod val="20000"/>
                    <a:lumOff val="80000"/>
                  </a:schemeClr>
                </a:solidFill>
                <a:effectLst>
                  <a:glow rad="228600">
                    <a:schemeClr val="accent6">
                      <a:satMod val="175000"/>
                      <a:alpha val="40000"/>
                    </a:schemeClr>
                  </a:glow>
                  <a:innerShdw blurRad="69850" dist="43180" dir="5400000">
                    <a:srgbClr val="000000">
                      <a:alpha val="65000"/>
                    </a:srgbClr>
                  </a:innerShdw>
                </a:effectLst>
                <a:cs typeface="B Mitra" pitchFamily="2" charset="-78"/>
              </a:rPr>
              <a:t>آنچه در آسمانها و در زمين از جنبندگان وجود دارد و همچنين فرشتگان</a:t>
            </a:r>
            <a:r>
              <a:rPr lang="fa-IR" sz="3200" b="1" dirty="0" smtClean="0">
                <a:ln w="1905"/>
                <a:solidFill>
                  <a:schemeClr val="bg1">
                    <a:lumMod val="20000"/>
                    <a:lumOff val="80000"/>
                  </a:schemeClr>
                </a:solidFill>
                <a:effectLst>
                  <a:innerShdw blurRad="69850" dist="43180" dir="5400000">
                    <a:srgbClr val="000000">
                      <a:alpha val="65000"/>
                    </a:srgbClr>
                  </a:innerShdw>
                </a:effectLst>
                <a:cs typeface="B Mitra" pitchFamily="2" charset="-78"/>
              </a:rPr>
              <a:t>، براى خدا سجده مى‏كنند و هيچگونه تكبرى ندارند</a:t>
            </a:r>
            <a:r>
              <a:rPr lang="fa-IR" sz="2400" b="1" dirty="0" smtClean="0">
                <a:ln w="1905"/>
                <a:solidFill>
                  <a:schemeClr val="bg1">
                    <a:lumMod val="20000"/>
                    <a:lumOff val="80000"/>
                  </a:schemeClr>
                </a:solidFill>
                <a:effectLst>
                  <a:innerShdw blurRad="69850" dist="43180" dir="5400000">
                    <a:srgbClr val="000000">
                      <a:alpha val="65000"/>
                    </a:srgbClr>
                  </a:innerShdw>
                </a:effectLst>
                <a:cs typeface="B Mitra" pitchFamily="2" charset="-78"/>
              </a:rPr>
              <a:t>.</a:t>
            </a:r>
            <a:r>
              <a:rPr lang="fa-IR" sz="2400" b="1" dirty="0" smtClean="0">
                <a:ln w="1905"/>
                <a:solidFill>
                  <a:srgbClr val="FF0000"/>
                </a:solidFill>
                <a:effectLst>
                  <a:innerShdw blurRad="69850" dist="43180" dir="5400000">
                    <a:srgbClr val="000000">
                      <a:alpha val="65000"/>
                    </a:srgbClr>
                  </a:innerShdw>
                </a:effectLst>
                <a:cs typeface="B Mitra" pitchFamily="2" charset="-78"/>
              </a:rPr>
              <a:t>(سوره نحل آیه 49)</a:t>
            </a:r>
            <a:endParaRPr lang="fa-IR" sz="2400" b="1" dirty="0">
              <a:ln w="1905"/>
              <a:solidFill>
                <a:srgbClr val="FF0000"/>
              </a:solidFill>
              <a:effectLst>
                <a:innerShdw blurRad="69850" dist="43180" dir="5400000">
                  <a:srgbClr val="000000">
                    <a:alpha val="65000"/>
                  </a:srgbClr>
                </a:innerShdw>
              </a:effectLst>
              <a:cs typeface="B Mitra" pitchFamily="2" charset="-78"/>
            </a:endParaRPr>
          </a:p>
        </p:txBody>
      </p:sp>
      <p:pic>
        <p:nvPicPr>
          <p:cNvPr id="6" name="Picture 5" descr="angels.jpg"/>
          <p:cNvPicPr>
            <a:picLocks noChangeAspect="1"/>
          </p:cNvPicPr>
          <p:nvPr/>
        </p:nvPicPr>
        <p:blipFill>
          <a:blip r:embed="rId3">
            <a:duotone>
              <a:prstClr val="black"/>
              <a:schemeClr val="accent1">
                <a:tint val="45000"/>
                <a:satMod val="400000"/>
              </a:schemeClr>
            </a:duotone>
          </a:blip>
          <a:stretch>
            <a:fillRect/>
          </a:stretch>
        </p:blipFill>
        <p:spPr>
          <a:xfrm>
            <a:off x="3000364" y="4224342"/>
            <a:ext cx="3857636" cy="26336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077200" cy="7201972"/>
          </a:xfrm>
          <a:prstGeom prst="rect">
            <a:avLst/>
          </a:prstGeom>
          <a:noFill/>
        </p:spPr>
        <p:txBody>
          <a:bodyPr wrap="square" rtlCol="1">
            <a:spAutoFit/>
          </a:bodyPr>
          <a:lstStyle/>
          <a:p>
            <a:pPr algn="ctr"/>
            <a:r>
              <a:rPr lang="fa-IR" sz="3600" b="1" dirty="0" smtClean="0"/>
              <a:t>ابعاد در قیامت:</a:t>
            </a:r>
          </a:p>
          <a:p>
            <a:pPr algn="ctr"/>
            <a:r>
              <a:rPr lang="fa-IR" dirty="0" smtClean="0"/>
              <a:t>1- صعود ما در قیامت به بعد پنجم است یا بیشتر ؟</a:t>
            </a:r>
          </a:p>
          <a:p>
            <a:pPr algn="ctr"/>
            <a:r>
              <a:rPr lang="fa-IR" dirty="0" smtClean="0"/>
              <a:t>2- چرا نعمات بهشتی برای اهل بهشت تکراری نمیشود ؟</a:t>
            </a:r>
          </a:p>
          <a:p>
            <a:pPr algn="ctr"/>
            <a:r>
              <a:rPr lang="fa-IR" sz="2400" b="1" dirty="0" smtClean="0">
                <a:solidFill>
                  <a:srgbClr val="00B050"/>
                </a:solidFill>
              </a:rPr>
              <a:t>« یسئله من فی السموات و الارض ٰ،کل یومٍ هو فی شأن»</a:t>
            </a:r>
          </a:p>
          <a:p>
            <a:pPr algn="ctr"/>
            <a:r>
              <a:rPr lang="fa-IR" sz="2400" b="1" dirty="0" smtClean="0">
                <a:solidFill>
                  <a:srgbClr val="00B050"/>
                </a:solidFill>
              </a:rPr>
              <a:t>هر روز به کاری ( شأن و خلقی ) جدید می پردازد.</a:t>
            </a:r>
          </a:p>
          <a:p>
            <a:pPr algn="ctr"/>
            <a:r>
              <a:rPr lang="fa-IR" sz="2400" b="1" dirty="0" smtClean="0">
                <a:solidFill>
                  <a:srgbClr val="00B050"/>
                </a:solidFill>
              </a:rPr>
              <a:t>« انا انشأناهن انشاءً »</a:t>
            </a:r>
          </a:p>
          <a:p>
            <a:pPr algn="ctr"/>
            <a:r>
              <a:rPr lang="fa-IR" sz="2400" b="1" dirty="0" smtClean="0">
                <a:solidFill>
                  <a:srgbClr val="00B050"/>
                </a:solidFill>
              </a:rPr>
              <a:t>ما آنها را آفرینشی نوین بخشیدیم .</a:t>
            </a:r>
          </a:p>
          <a:p>
            <a:pPr algn="ctr"/>
            <a:endParaRPr lang="fa-IR" sz="2400" b="1" dirty="0" smtClean="0">
              <a:solidFill>
                <a:srgbClr val="00B050"/>
              </a:solidFill>
            </a:endParaRPr>
          </a:p>
          <a:p>
            <a:pPr algn="ctr"/>
            <a:r>
              <a:rPr lang="fa-IR" dirty="0" smtClean="0"/>
              <a:t>پس سیر صعودی در ابعاد برای انسان ادامه دارد.(صعود به فضای ان بعدی )</a:t>
            </a:r>
          </a:p>
          <a:p>
            <a:pPr algn="ctr"/>
            <a:r>
              <a:rPr lang="fa-IR" sz="2400" b="1" dirty="0" smtClean="0">
                <a:solidFill>
                  <a:srgbClr val="00B050"/>
                </a:solidFill>
              </a:rPr>
              <a:t>« علی ان نبدل امثالکم و ننشئکم فی ما لا تعلمون »</a:t>
            </a:r>
          </a:p>
          <a:p>
            <a:pPr algn="ctr"/>
            <a:r>
              <a:rPr lang="fa-IR" sz="2400" b="1" dirty="0" smtClean="0">
                <a:solidFill>
                  <a:srgbClr val="00B050"/>
                </a:solidFill>
              </a:rPr>
              <a:t>گروهی را به جای گروه دیگر بیاوریم و شما را در جهانی که نمی دانید  آفرینشی تازه می بخشیم.</a:t>
            </a:r>
          </a:p>
          <a:p>
            <a:pPr algn="ctr"/>
            <a:r>
              <a:rPr lang="fa-IR" dirty="0" smtClean="0"/>
              <a:t>قال امیر المومنین (ع):</a:t>
            </a:r>
          </a:p>
          <a:p>
            <a:pPr algn="ctr"/>
            <a:r>
              <a:rPr lang="fa-IR" b="1" dirty="0" smtClean="0">
                <a:solidFill>
                  <a:srgbClr val="0070C0"/>
                </a:solidFill>
              </a:rPr>
              <a:t>الحمدلله الذی لا یموت  ولا تنقضی عجائبه لانه کل یوم هو فی شأن من احداث بدیع لم یکن ...</a:t>
            </a:r>
          </a:p>
          <a:p>
            <a:pPr algn="ctr"/>
            <a:r>
              <a:rPr lang="fa-IR" b="1" dirty="0" smtClean="0">
                <a:solidFill>
                  <a:srgbClr val="0070C0"/>
                </a:solidFill>
              </a:rPr>
              <a:t>حمد و ستایش مخصوص خداست که هرگز نمی میرد و شگفتیهای خلقتش پایان نمی پذیرد چرا که هر روز در کاری ( خلقتی ) جدید است و موضوع تازه ای می آفریند که هر گز نبوده...</a:t>
            </a:r>
          </a:p>
          <a:p>
            <a:pPr algn="ctr"/>
            <a:endParaRPr lang="fa-IR" b="1" dirty="0" smtClean="0">
              <a:solidFill>
                <a:srgbClr val="0070C0"/>
              </a:solidFill>
            </a:endParaRPr>
          </a:p>
          <a:p>
            <a:pPr algn="ctr"/>
            <a:endParaRPr lang="fa-IR" b="1" dirty="0" smtClean="0">
              <a:solidFill>
                <a:srgbClr val="0070C0"/>
              </a:solidFill>
            </a:endParaRPr>
          </a:p>
          <a:p>
            <a:pPr algn="ctr"/>
            <a:endParaRPr lang="fa-IR" dirty="0" smtClean="0"/>
          </a:p>
          <a:p>
            <a:pPr algn="ctr"/>
            <a:r>
              <a:rPr lang="fa-IR" dirty="0" smtClean="0"/>
              <a:t> </a:t>
            </a:r>
          </a:p>
          <a:p>
            <a:pPr algn="ctr"/>
            <a:endParaRPr lang="fa-IR" dirty="0" smtClean="0"/>
          </a:p>
          <a:p>
            <a:pPr algn="ct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ic0702a_H.jpg"/>
          <p:cNvPicPr>
            <a:picLocks noChangeAspect="1"/>
          </p:cNvPicPr>
          <p:nvPr/>
        </p:nvPicPr>
        <p:blipFill>
          <a:blip r:embed="rId3" cstate="screen"/>
          <a:stretch>
            <a:fillRect/>
          </a:stretch>
        </p:blipFill>
        <p:spPr>
          <a:xfrm>
            <a:off x="0" y="0"/>
            <a:ext cx="9144000" cy="6858000"/>
          </a:xfrm>
          <a:prstGeom prst="rect">
            <a:avLst/>
          </a:prstGeom>
        </p:spPr>
      </p:pic>
      <p:pic>
        <p:nvPicPr>
          <p:cNvPr id="3" name="Picture 2" descr="2.bmp"/>
          <p:cNvPicPr>
            <a:picLocks noChangeAspect="1"/>
          </p:cNvPicPr>
          <p:nvPr/>
        </p:nvPicPr>
        <p:blipFill>
          <a:blip r:embed="rId4"/>
          <a:stretch>
            <a:fillRect/>
          </a:stretch>
        </p:blipFill>
        <p:spPr>
          <a:xfrm>
            <a:off x="381000" y="2743200"/>
            <a:ext cx="2396007" cy="3712897"/>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47794" y="0"/>
            <a:ext cx="7924800" cy="1143000"/>
          </a:xfrm>
        </p:spPr>
        <p:txBody>
          <a:bodyPr>
            <a:normAutofit/>
          </a:bodyPr>
          <a:lstStyle/>
          <a:p>
            <a:pPr algn="ctr" eaLnBrk="1" hangingPunct="1">
              <a:defRPr/>
            </a:pPr>
            <a:r>
              <a:rPr lang="fa-IR"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بعد چهارم و نحوه رویت و حضور اجسام 3 و 4 بعدی</a:t>
            </a:r>
            <a:endParaRPr lang="fa-IR"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pic>
        <p:nvPicPr>
          <p:cNvPr id="4" name="Content Placeholder 3" descr="snapshot20091121185543.jpg"/>
          <p:cNvPicPr>
            <a:picLocks noGrp="1" noChangeAspect="1"/>
          </p:cNvPicPr>
          <p:nvPr>
            <p:ph idx="1"/>
          </p:nvPr>
        </p:nvPicPr>
        <p:blipFill>
          <a:blip r:embed="rId3"/>
          <a:stretch>
            <a:fillRect/>
          </a:stretch>
        </p:blipFill>
        <p:spPr>
          <a:xfrm>
            <a:off x="3571081" y="2148681"/>
            <a:ext cx="4572000" cy="3429000"/>
          </a:xfrm>
        </p:spPr>
      </p:pic>
      <p:pic>
        <p:nvPicPr>
          <p:cNvPr id="5" name="Picture 4" descr="snapshot20091121185706.jpg"/>
          <p:cNvPicPr>
            <a:picLocks noChangeAspect="1"/>
          </p:cNvPicPr>
          <p:nvPr/>
        </p:nvPicPr>
        <p:blipFill>
          <a:blip r:embed="rId4"/>
          <a:stretch>
            <a:fillRect/>
          </a:stretch>
        </p:blipFill>
        <p:spPr>
          <a:xfrm>
            <a:off x="1143000" y="1295400"/>
            <a:ext cx="7010400" cy="5257800"/>
          </a:xfrm>
          <a:prstGeom prst="rect">
            <a:avLst/>
          </a:prstGeom>
        </p:spPr>
      </p:pic>
      <p:pic>
        <p:nvPicPr>
          <p:cNvPr id="6" name="Picture 5" descr="snapshot20091121190102.jpg"/>
          <p:cNvPicPr>
            <a:picLocks noChangeAspect="1"/>
          </p:cNvPicPr>
          <p:nvPr/>
        </p:nvPicPr>
        <p:blipFill>
          <a:blip r:embed="rId5"/>
          <a:stretch>
            <a:fillRect/>
          </a:stretch>
        </p:blipFill>
        <p:spPr>
          <a:xfrm>
            <a:off x="1066800" y="1238250"/>
            <a:ext cx="7086600" cy="5314950"/>
          </a:xfrm>
          <a:prstGeom prst="rect">
            <a:avLst/>
          </a:prstGeom>
        </p:spPr>
      </p:pic>
      <p:pic>
        <p:nvPicPr>
          <p:cNvPr id="7" name="Picture 6" descr="snapshot20091121190126.jpg"/>
          <p:cNvPicPr>
            <a:picLocks noChangeAspect="1"/>
          </p:cNvPicPr>
          <p:nvPr/>
        </p:nvPicPr>
        <p:blipFill>
          <a:blip r:embed="rId6"/>
          <a:stretch>
            <a:fillRect/>
          </a:stretch>
        </p:blipFill>
        <p:spPr>
          <a:xfrm>
            <a:off x="990600" y="1219200"/>
            <a:ext cx="7112000" cy="5334000"/>
          </a:xfrm>
          <a:prstGeom prst="rect">
            <a:avLst/>
          </a:prstGeom>
        </p:spPr>
      </p:pic>
      <p:sp>
        <p:nvSpPr>
          <p:cNvPr id="9" name="Rounded Rectangle 8"/>
          <p:cNvSpPr/>
          <p:nvPr/>
        </p:nvSpPr>
        <p:spPr>
          <a:xfrm>
            <a:off x="304800" y="4572000"/>
            <a:ext cx="8382000" cy="2209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در حالی که جسم سه بعدی صرفا می تواند شمائی از جسم 4 بعدی را ببیند جسم 4 بعدی به دلیل گسترده شدن در فضای 3 بعدی قادر است همزمان از همه طرف جسم 3 بعدی را ببیند </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763000" cy="6705600"/>
          </a:xfrm>
        </p:spPr>
        <p:txBody>
          <a:bodyPr>
            <a:normAutofit/>
          </a:bodyPr>
          <a:lstStyle/>
          <a:p>
            <a:pPr algn="ctr">
              <a:lnSpc>
                <a:spcPct val="150000"/>
              </a:lnSpc>
              <a:buNone/>
            </a:pPr>
            <a:r>
              <a:rPr lang="fa-IR" sz="6000" b="1" spc="50" dirty="0" smtClean="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cs typeface="B Mitra" pitchFamily="2" charset="-78"/>
              </a:rPr>
              <a:t>ما انسان را آفريديم و وسوسه‏هاى نفس او را مى‏دانيم، و </a:t>
            </a:r>
            <a:r>
              <a:rPr lang="fa-IR" sz="6600" b="1" spc="50" dirty="0" smtClean="0">
                <a:ln w="12700" cmpd="sng">
                  <a:solidFill>
                    <a:schemeClr val="accent6">
                      <a:satMod val="120000"/>
                      <a:shade val="80000"/>
                    </a:schemeClr>
                  </a:solidFill>
                  <a:prstDash val="solid"/>
                </a:ln>
                <a:solidFill>
                  <a:srgbClr val="00B0F0"/>
                </a:solidFill>
                <a:effectLst>
                  <a:glow rad="228600">
                    <a:schemeClr val="accent2">
                      <a:satMod val="175000"/>
                      <a:alpha val="40000"/>
                    </a:schemeClr>
                  </a:glow>
                </a:effectLst>
                <a:cs typeface="B Mitra" pitchFamily="2" charset="-78"/>
              </a:rPr>
              <a:t>ما به او از رگ قلبش نزديكتريم</a:t>
            </a:r>
            <a:r>
              <a:rPr lang="fa-IR" sz="3200" b="1" spc="50" dirty="0" smtClean="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cs typeface="B Mitra" pitchFamily="2" charset="-78"/>
              </a:rPr>
              <a:t>! (سوره ق آیه 16)</a:t>
            </a:r>
            <a:endParaRPr lang="fa-IR" sz="3200" b="1" spc="50" dirty="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cs typeface="B Mitra" pitchFamily="2" charset="-78"/>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143000"/>
          </a:xfrm>
        </p:spPr>
        <p:txBody>
          <a:bodyPr>
            <a:normAutofit fontScale="90000"/>
          </a:bodyPr>
          <a:lstStyle/>
          <a:p>
            <a:pPr algn="ctr" eaLnBrk="1" hangingPunct="1">
              <a:defRPr/>
            </a:pPr>
            <a:r>
              <a:rPr lang="fa-IR" sz="7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سوره یونس </a:t>
            </a:r>
            <a:endParaRPr lang="fa-IR"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228632" y="1566890"/>
            <a:ext cx="8915400" cy="5791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150000"/>
              </a:lnSpc>
              <a:buFontTx/>
              <a:buNone/>
              <a:defRPr/>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در هيچ حال (و انديشه‏اى) نيستى و هيچ قسمتى از قرآن را تلاوت نمى‏كنى، و هيچ عملى را انجام نمى‏دهيد مگر اينكه </a:t>
            </a:r>
            <a:r>
              <a:rPr lang="fa-IR" sz="3600" b="1" spc="50" dirty="0" smtClean="0">
                <a:ln w="11430"/>
                <a:solidFill>
                  <a:srgbClr val="FF0000"/>
                </a:solidFill>
                <a:effectLst>
                  <a:outerShdw blurRad="76200" dist="50800" dir="5400000" algn="tl" rotWithShape="0">
                    <a:srgbClr val="000000">
                      <a:alpha val="65000"/>
                    </a:srgbClr>
                  </a:outerShdw>
                </a:effectLst>
                <a:cs typeface="B Mitra" pitchFamily="2" charset="-78"/>
              </a:rPr>
              <a:t>ما ناظر بر شما هستيم</a:t>
            </a:r>
            <a:r>
              <a:rPr lang="fa-IR" b="1" spc="50" dirty="0" smtClean="0">
                <a:ln w="11430"/>
                <a:solidFill>
                  <a:srgbClr val="FF0000"/>
                </a:solidFill>
                <a:effectLst>
                  <a:outerShdw blurRad="76200" dist="50800" dir="5400000" algn="tl" rotWithShape="0">
                    <a:srgbClr val="000000">
                      <a:alpha val="65000"/>
                    </a:srgbClr>
                  </a:outerShdw>
                </a:effectLst>
                <a:cs typeface="B Mitra" pitchFamily="2" charset="-78"/>
              </a:rPr>
              <a:t>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در آن هنگام كه وارد آن مى‏شويد، و </a:t>
            </a:r>
            <a:r>
              <a:rPr lang="fa-IR" sz="3600" b="1" spc="50" dirty="0" smtClean="0">
                <a:ln w="11430"/>
                <a:solidFill>
                  <a:srgbClr val="FF0000"/>
                </a:solidFill>
                <a:effectLst>
                  <a:outerShdw blurRad="76200" dist="50800" dir="5400000" algn="tl" rotWithShape="0">
                    <a:srgbClr val="000000">
                      <a:alpha val="65000"/>
                    </a:srgbClr>
                  </a:outerShdw>
                </a:effectLst>
                <a:cs typeface="B Mitra" pitchFamily="2" charset="-78"/>
              </a:rPr>
              <a:t>هيچ چيز در زمين و آسمان از پروردگار تو مخفى نمى‏ماند</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به اندازه سنگينى ذره‏اى و نه كوچكتر از آن و نه بزرگتر از آن، مگر اينكه (همه آنها) در كتاب آشكار (و لوح محفوظ علم خداوند) ثبت است.(61)</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7772400" cy="2616101"/>
          </a:xfrm>
          <a:prstGeom prst="rect">
            <a:avLst/>
          </a:prstGeom>
          <a:noFill/>
        </p:spPr>
        <p:txBody>
          <a:bodyPr wrap="square" rtlCol="1">
            <a:spAutoFit/>
          </a:bodyPr>
          <a:lstStyle/>
          <a:p>
            <a:pPr algn="ctr"/>
            <a:r>
              <a:rPr lang="fa-IR" dirty="0" smtClean="0">
                <a:solidFill>
                  <a:srgbClr val="FF0000"/>
                </a:solidFill>
              </a:rPr>
              <a:t>ب)</a:t>
            </a:r>
            <a:r>
              <a:rPr lang="fa-IR" b="1" dirty="0" smtClean="0">
                <a:solidFill>
                  <a:srgbClr val="FF0000"/>
                </a:solidFill>
              </a:rPr>
              <a:t>پیش بینی رفتن انسان به فضا</a:t>
            </a:r>
            <a:r>
              <a:rPr lang="fa-IR" b="1" dirty="0" smtClean="0"/>
              <a:t>	</a:t>
            </a:r>
          </a:p>
          <a:p>
            <a:pPr algn="ctr"/>
            <a:endParaRPr lang="en-US" dirty="0" smtClean="0"/>
          </a:p>
          <a:p>
            <a:pPr algn="ctr"/>
            <a:r>
              <a:rPr lang="fa-IR" dirty="0" smtClean="0"/>
              <a:t>عنکبوت 22:</a:t>
            </a:r>
            <a:r>
              <a:rPr lang="fa-IR" sz="2000" b="1" dirty="0" smtClean="0">
                <a:solidFill>
                  <a:srgbClr val="23B751"/>
                </a:solidFill>
              </a:rPr>
              <a:t>« وَ ما اَنـْـتـُمْ بـِمُـعْـجـِزیـنَ فِـی الْاَرْضِ وَ لا فِی السَّـمـاءِ».</a:t>
            </a:r>
            <a:endParaRPr lang="en-US" sz="2000" b="1" dirty="0" smtClean="0">
              <a:solidFill>
                <a:srgbClr val="23B751"/>
              </a:solidFill>
            </a:endParaRPr>
          </a:p>
          <a:p>
            <a:pPr algn="ctr"/>
            <a:r>
              <a:rPr lang="fa-IR" dirty="0" smtClean="0"/>
              <a:t>«شما نه در زمین و نه در فضا هیچکدام نمیتوانید اراده خدا را شکست بدهید».</a:t>
            </a:r>
            <a:endParaRPr lang="en-US" dirty="0" smtClean="0"/>
          </a:p>
          <a:p>
            <a:pPr algn="ctr"/>
            <a:r>
              <a:rPr lang="fa-IR" dirty="0" smtClean="0"/>
              <a:t>معنی ضمنی و تلویحی آیه این است که انسان روزی به فضا خواهد رفت و در فضا خواهد بود، که فعلاً تحقق یافته است.</a:t>
            </a:r>
          </a:p>
          <a:p>
            <a:pPr algn="ctr"/>
            <a:endParaRPr lang="fa-IR" dirty="0" smtClean="0"/>
          </a:p>
          <a:p>
            <a:pPr algn="ctr"/>
            <a:endParaRPr lang="en-US" dirty="0" smtClean="0"/>
          </a:p>
          <a:p>
            <a:pPr algn="ctr"/>
            <a:endParaRPr lang="fa-IR" dirty="0"/>
          </a:p>
        </p:txBody>
      </p:sp>
      <p:sp>
        <p:nvSpPr>
          <p:cNvPr id="3" name="Rectangle 2"/>
          <p:cNvSpPr/>
          <p:nvPr/>
        </p:nvSpPr>
        <p:spPr>
          <a:xfrm>
            <a:off x="609600" y="3352800"/>
            <a:ext cx="7620000" cy="3170099"/>
          </a:xfrm>
          <a:prstGeom prst="rect">
            <a:avLst/>
          </a:prstGeom>
        </p:spPr>
        <p:txBody>
          <a:bodyPr wrap="square">
            <a:spAutoFit/>
          </a:bodyPr>
          <a:lstStyle/>
          <a:p>
            <a:pPr algn="ctr"/>
            <a:r>
              <a:rPr lang="fa-IR" b="1" dirty="0" smtClean="0">
                <a:solidFill>
                  <a:srgbClr val="FF0000"/>
                </a:solidFill>
              </a:rPr>
              <a:t>ج) پیش بینی آلوده شدن محیط</a:t>
            </a:r>
          </a:p>
          <a:p>
            <a:pPr algn="ctr"/>
            <a:endParaRPr lang="en-US" dirty="0" smtClean="0">
              <a:solidFill>
                <a:srgbClr val="FF0000"/>
              </a:solidFill>
            </a:endParaRPr>
          </a:p>
          <a:p>
            <a:pPr algn="ctr"/>
            <a:r>
              <a:rPr lang="fa-IR" dirty="0" smtClean="0"/>
              <a:t>روم 41: </a:t>
            </a:r>
            <a:r>
              <a:rPr lang="fa-IR" sz="2000" b="1" dirty="0" smtClean="0">
                <a:solidFill>
                  <a:srgbClr val="23B751"/>
                </a:solidFill>
              </a:rPr>
              <a:t>« ظـَهَـرَ الـْفـَسـادُ فِـی الـْبَـرِّ وَ الـْـبَـحْـرِ بـِمـا کَـسَـبَـتْ اَیْـدی الـنـّاسِ».</a:t>
            </a:r>
            <a:endParaRPr lang="en-US" sz="2000" b="1" dirty="0" smtClean="0">
              <a:solidFill>
                <a:srgbClr val="23B751"/>
              </a:solidFill>
            </a:endParaRPr>
          </a:p>
          <a:p>
            <a:pPr algn="ctr"/>
            <a:r>
              <a:rPr lang="fa-IR" dirty="0" smtClean="0"/>
              <a:t>«از کارهای مردم در دریا و خشکی فساد ایجاد خواهد شد».</a:t>
            </a:r>
            <a:endParaRPr lang="en-US" dirty="0" smtClean="0"/>
          </a:p>
          <a:p>
            <a:pPr algn="ctr"/>
            <a:r>
              <a:rPr lang="fa-IR" dirty="0" smtClean="0"/>
              <a:t>در زبان عربی وقـتی بخواهـنـد اتـفـاق افـتـادن قـطـعی و محـتـوم کاری در آینده را بیان کنند از جمله از فعـل گذشته استفاده می کنند (که گوئی اتفاق افتاده است). به این خاطر این آیه مـسـئـلـه ای مربوط به آینده را با فعـل گذشته بیان نموده است.</a:t>
            </a:r>
            <a:endParaRPr lang="en-US" dirty="0" smtClean="0"/>
          </a:p>
          <a:p>
            <a:pPr algn="ctr"/>
            <a:r>
              <a:rPr lang="fa-IR" b="1" dirty="0" smtClean="0"/>
              <a:t>نکته آیه: عملکردهای انسان در آینده (یعنی در زمان ما و آیندگان) در دریا و خشکی آلودگی ایجاد خواهد کرد: </a:t>
            </a:r>
            <a:endParaRPr lang="en-US" dirty="0" smtClean="0"/>
          </a:p>
          <a:p>
            <a:pPr algn="ctr"/>
            <a:r>
              <a:rPr lang="fa-IR" dirty="0" smtClean="0"/>
              <a:t>این پیش بینی قـرآن فعلاً تحقـق پیدا کرده است. و آلودگی محیط چیزی است که هـمـه با آن آشـنـائی داریم</a:t>
            </a:r>
            <a:endParaRPr lang="en-US" dirty="0" smtClean="0"/>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normAutofit fontScale="90000"/>
          </a:bodyPr>
          <a:lstStyle/>
          <a:p>
            <a:pPr algn="ctr" eaLnBrk="1" hangingPunct="1">
              <a:defRPr/>
            </a:pPr>
            <a:r>
              <a:rPr lang="fa-IR" sz="72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سوره مجادله </a:t>
            </a:r>
            <a:endParaRPr lang="fa-IR" sz="72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228600" y="2071678"/>
            <a:ext cx="8915400" cy="457200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150000"/>
              </a:lnSpc>
              <a:buFontTx/>
              <a:buNone/>
              <a:defRPr/>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آيا نمى‏دانى كه خداوند آنچه را در آسمانها و آنچه در زمين است مى‏داند، </a:t>
            </a:r>
            <a:r>
              <a:rPr lang="fa-IR" b="1" spc="50" dirty="0" smtClean="0">
                <a:ln w="11430"/>
                <a:solidFill>
                  <a:srgbClr val="92D050"/>
                </a:solidFill>
                <a:effectLst>
                  <a:outerShdw blurRad="76200" dist="50800" dir="5400000" algn="tl" rotWithShape="0">
                    <a:srgbClr val="000000">
                      <a:alpha val="65000"/>
                    </a:srgbClr>
                  </a:outerShdw>
                </a:effectLst>
                <a:cs typeface="B Mitra" pitchFamily="2" charset="-78"/>
              </a:rPr>
              <a:t>هيچگاه سه نفر با هم نجوى نمى‏كنند مگر اينكه خداوند چهارمين آنها است</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و هيچگاه پنج نفر با هم نجوى نمى‏كنند </a:t>
            </a:r>
            <a:r>
              <a:rPr lang="fa-IR" b="1" spc="50" dirty="0" smtClean="0">
                <a:ln w="11430"/>
                <a:solidFill>
                  <a:srgbClr val="92D050"/>
                </a:solidFill>
                <a:effectLst>
                  <a:outerShdw blurRad="76200" dist="50800" dir="5400000" algn="tl" rotWithShape="0">
                    <a:srgbClr val="000000">
                      <a:alpha val="65000"/>
                    </a:srgbClr>
                  </a:outerShdw>
                </a:effectLst>
                <a:cs typeface="B Mitra" pitchFamily="2" charset="-78"/>
              </a:rPr>
              <a:t>مگر اينكه خداوند ششمين آنها است</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و نه تعدادى كمتر و نه بيشتر از آن مگر اينكه او همراه آنها است هر جا كه باشند، سپس روز قيامت آنها را از اعمالشان آگاه مى‏سازد، چرا كه خداوند به هر چيزى دانا است.(7)</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571480"/>
            <a:ext cx="6316662" cy="1143000"/>
          </a:xfrm>
        </p:spPr>
        <p:txBody>
          <a:bodyPr>
            <a:normAutofit fontScale="90000"/>
          </a:bodyPr>
          <a:lstStyle/>
          <a:p>
            <a:pPr algn="ctr"/>
            <a:r>
              <a:rPr lang="fa-IR" sz="2800" dirty="0" smtClean="0">
                <a:solidFill>
                  <a:srgbClr val="FF0000"/>
                </a:solidFill>
                <a:cs typeface="2  Jadid" pitchFamily="2" charset="-78"/>
              </a:rPr>
              <a:t>بعد چهارم:</a:t>
            </a:r>
            <a:r>
              <a:rPr lang="en-US" dirty="0" smtClean="0"/>
              <a:t/>
            </a:r>
            <a:br>
              <a:rPr lang="en-US" dirty="0" smtClean="0"/>
            </a:br>
            <a:r>
              <a:rPr lang="fa-IR" sz="2000" b="1" dirty="0" smtClean="0"/>
              <a:t>بنا و اساس عالم هستی بر علم است پس همه پدیده های طبیعی و ماوراء طبیعی باید بر پایه علم باشد.</a:t>
            </a:r>
            <a:r>
              <a:rPr lang="en-US" dirty="0" smtClean="0"/>
              <a:t/>
            </a:r>
            <a:br>
              <a:rPr lang="en-US" dirty="0" smtClean="0"/>
            </a:br>
            <a:endParaRPr lang="fa-IR" dirty="0"/>
          </a:p>
        </p:txBody>
      </p:sp>
      <p:sp>
        <p:nvSpPr>
          <p:cNvPr id="3" name="Content Placeholder 2"/>
          <p:cNvSpPr>
            <a:spLocks noGrp="1"/>
          </p:cNvSpPr>
          <p:nvPr>
            <p:ph idx="1"/>
          </p:nvPr>
        </p:nvSpPr>
        <p:spPr>
          <a:xfrm>
            <a:off x="1357290" y="1571612"/>
            <a:ext cx="6326187" cy="4525963"/>
          </a:xfrm>
        </p:spPr>
        <p:txBody>
          <a:bodyPr>
            <a:normAutofit fontScale="92500" lnSpcReduction="10000"/>
          </a:bodyPr>
          <a:lstStyle/>
          <a:p>
            <a:r>
              <a:rPr lang="fa-IR" sz="2400" dirty="0" smtClean="0"/>
              <a:t>سرمایه انسان برای درک هر چه بهتر از ابعاد وجود هستی عقل می باشد ...</a:t>
            </a:r>
            <a:endParaRPr lang="en-US" sz="2400" dirty="0" smtClean="0"/>
          </a:p>
          <a:p>
            <a:r>
              <a:rPr lang="fa-IR" sz="2400" dirty="0" smtClean="0"/>
              <a:t>سرمایه انسان برای درک هر چه بهتر از بعد چهارم در برزخ بهره مندی از ایمان و بندگی است...</a:t>
            </a:r>
            <a:endParaRPr lang="en-US" sz="2400" dirty="0" smtClean="0"/>
          </a:p>
          <a:p>
            <a:r>
              <a:rPr lang="fa-IR" sz="2400" dirty="0" smtClean="0"/>
              <a:t>پس دنیا عرصه تکامل انسان برای صعود به ابعاد بالاتر هستی است از این رو دین موجب رشد کمالات وجودی انسان و امکان درک و بهره مندی کاملتر از (نعمات) در بعد چهارم است...</a:t>
            </a:r>
            <a:endParaRPr lang="en-US" sz="2400" dirty="0" smtClean="0"/>
          </a:p>
          <a:p>
            <a:r>
              <a:rPr lang="fa-IR" sz="2400" dirty="0" smtClean="0"/>
              <a:t>رجعت همان سیر نزولی در ابعاد است ( بازگشت از بعد چهارم به بعد سوم</a:t>
            </a:r>
            <a:r>
              <a:rPr lang="fa-IR" sz="2400" dirty="0" smtClean="0"/>
              <a:t>)</a:t>
            </a:r>
            <a:r>
              <a:rPr lang="fa-IR" dirty="0" smtClean="0">
                <a:solidFill>
                  <a:srgbClr val="00B050"/>
                </a:solidFill>
              </a:rPr>
              <a:t> </a:t>
            </a:r>
            <a:r>
              <a:rPr lang="fa-IR" dirty="0" smtClean="0">
                <a:solidFill>
                  <a:srgbClr val="FF0000"/>
                </a:solidFill>
              </a:rPr>
              <a:t>توجیه طی الارض</a:t>
            </a:r>
            <a:endParaRPr lang="en-US" sz="2400" dirty="0" smtClean="0">
              <a:solidFill>
                <a:srgbClr val="FF0000"/>
              </a:solidFill>
            </a:endParaRPr>
          </a:p>
          <a:p>
            <a:r>
              <a:rPr lang="fa-IR" sz="2400" dirty="0" smtClean="0"/>
              <a:t>رسیدن از یک بعد به صفر بعد ( اختیار نقطه)</a:t>
            </a:r>
            <a:endParaRPr lang="en-US" sz="2400" dirty="0" smtClean="0"/>
          </a:p>
          <a:p>
            <a:r>
              <a:rPr lang="fa-IR" sz="2400" dirty="0" smtClean="0"/>
              <a:t>رسیدن از دو بعد یک بعد ( اختیار خط ) ... </a:t>
            </a:r>
            <a:endParaRPr lang="en-US" sz="2400" dirty="0" smtClean="0">
              <a:solidFill>
                <a:srgbClr val="00B050"/>
              </a:solidFill>
            </a:endParaRPr>
          </a:p>
          <a:p>
            <a:r>
              <a:rPr lang="fa-IR" sz="2400" dirty="0" smtClean="0"/>
              <a:t>رسیدن ازسه بعد دو بعد ( اختیار صفحه )</a:t>
            </a:r>
            <a:endParaRPr lang="en-US" sz="2400" dirty="0" smtClean="0"/>
          </a:p>
          <a:p>
            <a:r>
              <a:rPr lang="fa-IR" sz="2400" dirty="0" smtClean="0"/>
              <a:t>رسیدن از چهار  بعد سه  بعد ( اختیار فضا )</a:t>
            </a:r>
            <a:endParaRPr lang="en-US" sz="2400" dirty="0" smtClean="0"/>
          </a:p>
          <a:p>
            <a:endParaRPr lang="fa-IR" sz="24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915400" cy="1554162"/>
          </a:xfrm>
        </p:spPr>
        <p:txBody>
          <a:bodyPr/>
          <a:lstStyle/>
          <a:p>
            <a:pPr eaLnBrk="1" hangingPunct="1">
              <a:defRPr/>
            </a:pPr>
            <a:r>
              <a:rPr lang="fa-IR" sz="6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cs typeface="B Mitra" pitchFamily="2" charset="-78"/>
              </a:rPr>
              <a:t>مقایسه زمان دربعد سوم و چهارم</a:t>
            </a:r>
            <a:endParaRPr lang="fa-IR" sz="60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cs typeface="B Mitra" pitchFamily="2" charset="-78"/>
            </a:endParaRPr>
          </a:p>
        </p:txBody>
      </p:sp>
      <p:pic>
        <p:nvPicPr>
          <p:cNvPr id="4" name="Picture 3" descr="96664main_galaxy_string_4.jpg"/>
          <p:cNvPicPr>
            <a:picLocks noChangeAspect="1"/>
          </p:cNvPicPr>
          <p:nvPr/>
        </p:nvPicPr>
        <p:blipFill>
          <a:blip r:embed="rId3" cstate="email"/>
          <a:stretch>
            <a:fillRect/>
          </a:stretch>
        </p:blipFill>
        <p:spPr>
          <a:xfrm>
            <a:off x="-76200" y="2133600"/>
            <a:ext cx="4727222" cy="3352800"/>
          </a:xfrm>
          <a:prstGeom prst="ellipse">
            <a:avLst/>
          </a:prstGeom>
          <a:ln>
            <a:noFill/>
          </a:ln>
          <a:effectLst>
            <a:softEdge rad="112500"/>
          </a:effectLst>
        </p:spPr>
      </p:pic>
      <p:pic>
        <p:nvPicPr>
          <p:cNvPr id="5" name="Picture 4" descr="marine pic, hasanzadeh, PSO (7).jpg"/>
          <p:cNvPicPr>
            <a:picLocks noChangeAspect="1"/>
          </p:cNvPicPr>
          <p:nvPr/>
        </p:nvPicPr>
        <p:blipFill>
          <a:blip r:embed="rId4" cstate="email">
            <a:lum bright="20000"/>
          </a:blip>
          <a:stretch>
            <a:fillRect/>
          </a:stretch>
        </p:blipFill>
        <p:spPr>
          <a:xfrm>
            <a:off x="4244848" y="2057400"/>
            <a:ext cx="4975352" cy="3505200"/>
          </a:xfrm>
          <a:prstGeom prst="ellipse">
            <a:avLst/>
          </a:prstGeom>
          <a:ln>
            <a:noFill/>
          </a:ln>
          <a:effectLst>
            <a:softEdge rad="112500"/>
          </a:effectLst>
        </p:spPr>
      </p:pic>
      <p:sp>
        <p:nvSpPr>
          <p:cNvPr id="6" name="TextBox 5"/>
          <p:cNvSpPr txBox="1"/>
          <p:nvPr/>
        </p:nvSpPr>
        <p:spPr>
          <a:xfrm>
            <a:off x="4868985" y="3200400"/>
            <a:ext cx="3894015" cy="1015663"/>
          </a:xfrm>
          <a:prstGeom prst="rect">
            <a:avLst/>
          </a:prstGeom>
          <a:noFill/>
        </p:spPr>
        <p:txBody>
          <a:bodyPr wrap="none" rtlCol="1">
            <a:spAutoFit/>
          </a:bodyPr>
          <a:lstStyle/>
          <a:p>
            <a:pPr>
              <a:defRPr/>
            </a:pPr>
            <a:r>
              <a:rPr lang="fa-IR" sz="6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cs typeface="B Mitra" pitchFamily="2" charset="-78"/>
              </a:rPr>
              <a:t>دنیای 3 بعدی ما </a:t>
            </a:r>
          </a:p>
        </p:txBody>
      </p:sp>
      <p:sp>
        <p:nvSpPr>
          <p:cNvPr id="8" name="TextBox 7"/>
          <p:cNvSpPr txBox="1"/>
          <p:nvPr/>
        </p:nvSpPr>
        <p:spPr>
          <a:xfrm>
            <a:off x="-20380" y="3200400"/>
            <a:ext cx="3959738" cy="1015663"/>
          </a:xfrm>
          <a:prstGeom prst="rect">
            <a:avLst/>
          </a:prstGeom>
          <a:noFill/>
        </p:spPr>
        <p:txBody>
          <a:bodyPr wrap="none" rtlCol="1">
            <a:spAutoFit/>
          </a:bodyPr>
          <a:lstStyle/>
          <a:p>
            <a:pPr>
              <a:defRPr/>
            </a:pPr>
            <a:r>
              <a:rPr lang="fa-IR" sz="6000" b="1" dirty="0">
                <a:ln w="19050">
                  <a:solidFill>
                    <a:schemeClr val="tx2">
                      <a:tint val="1000"/>
                    </a:schemeClr>
                  </a:solidFill>
                  <a:prstDash val="solid"/>
                </a:ln>
                <a:solidFill>
                  <a:schemeClr val="accent3"/>
                </a:solidFill>
                <a:effectLst>
                  <a:glow rad="228600">
                    <a:schemeClr val="accent6">
                      <a:satMod val="175000"/>
                      <a:alpha val="40000"/>
                    </a:schemeClr>
                  </a:glow>
                  <a:outerShdw blurRad="50000" dist="50800" dir="7500000" algn="tl">
                    <a:srgbClr val="000000">
                      <a:shade val="5000"/>
                      <a:alpha val="35000"/>
                    </a:srgbClr>
                  </a:outerShdw>
                </a:effectLst>
                <a:cs typeface="B Mitra" pitchFamily="2" charset="-78"/>
              </a:rPr>
              <a:t>دنیای 4 بعدی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2514600"/>
          </a:xfrm>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gn="ctr" rtl="0" eaLnBrk="1" hangingPunct="1">
              <a:lnSpc>
                <a:spcPct val="150000"/>
              </a:lnSpc>
              <a:buFontTx/>
              <a:buNone/>
              <a:defRPr/>
            </a:pPr>
            <a:r>
              <a:rPr lang="en-US" sz="2800" dirty="0" smtClean="0">
                <a:solidFill>
                  <a:schemeClr val="bg1"/>
                </a:solidFill>
              </a:rPr>
              <a:t>	</a:t>
            </a:r>
            <a:r>
              <a:rPr lang="en-US" b="1" dirty="0" smtClean="0">
                <a:solidFill>
                  <a:schemeClr val="bg1"/>
                </a:solidFill>
                <a:effectLst>
                  <a:glow rad="228600">
                    <a:schemeClr val="accent5">
                      <a:satMod val="175000"/>
                      <a:alpha val="40000"/>
                    </a:schemeClr>
                  </a:glow>
                </a:effectLst>
              </a:rPr>
              <a:t>Time dilation</a:t>
            </a:r>
          </a:p>
          <a:p>
            <a:pPr algn="ctr" rtl="0" eaLnBrk="1" hangingPunct="1">
              <a:lnSpc>
                <a:spcPct val="150000"/>
              </a:lnSpc>
              <a:buFontTx/>
              <a:buNone/>
              <a:defRPr/>
            </a:pPr>
            <a:r>
              <a:rPr lang="en-US" b="1" dirty="0" smtClean="0">
                <a:solidFill>
                  <a:schemeClr val="bg1"/>
                </a:solidFill>
                <a:effectLst>
                  <a:glow rad="228600">
                    <a:schemeClr val="accent5">
                      <a:satMod val="175000"/>
                      <a:alpha val="40000"/>
                    </a:schemeClr>
                  </a:glow>
                </a:effectLst>
              </a:rPr>
              <a:t> </a:t>
            </a:r>
            <a:r>
              <a:rPr lang="en-US" sz="2800" dirty="0" smtClean="0">
                <a:solidFill>
                  <a:schemeClr val="bg1"/>
                </a:solidFill>
                <a:effectLst>
                  <a:glow rad="228600">
                    <a:schemeClr val="accent5">
                      <a:satMod val="175000"/>
                      <a:alpha val="40000"/>
                    </a:schemeClr>
                  </a:glow>
                </a:effectLst>
              </a:rPr>
              <a:t>(a moving clock ticks more slowly than when it is at rest with respect to the observer)</a:t>
            </a:r>
          </a:p>
          <a:p>
            <a:pPr algn="ctr" rtl="0" eaLnBrk="1" hangingPunct="1">
              <a:lnSpc>
                <a:spcPct val="150000"/>
              </a:lnSpc>
              <a:buFontTx/>
              <a:buNone/>
              <a:defRPr/>
            </a:pPr>
            <a:r>
              <a:rPr lang="en-US" sz="2800" dirty="0" smtClean="0">
                <a:solidFill>
                  <a:schemeClr val="bg1"/>
                </a:solidFill>
                <a:effectLst>
                  <a:glow rad="228600">
                    <a:schemeClr val="accent5">
                      <a:satMod val="175000"/>
                      <a:alpha val="40000"/>
                    </a:schemeClr>
                  </a:glow>
                </a:effectLst>
              </a:rPr>
              <a:t>	</a:t>
            </a:r>
            <a:endParaRPr lang="fa-IR" sz="2800" dirty="0">
              <a:solidFill>
                <a:schemeClr val="bg1"/>
              </a:solidFill>
              <a:effectLst>
                <a:glow rad="228600">
                  <a:schemeClr val="accent5">
                    <a:satMod val="175000"/>
                    <a:alpha val="40000"/>
                  </a:schemeClr>
                </a:glow>
              </a:effectLst>
            </a:endParaRPr>
          </a:p>
        </p:txBody>
      </p:sp>
      <p:sp>
        <p:nvSpPr>
          <p:cNvPr id="4" name="Content Placeholder 2"/>
          <p:cNvSpPr txBox="1">
            <a:spLocks/>
          </p:cNvSpPr>
          <p:nvPr/>
        </p:nvSpPr>
        <p:spPr bwMode="auto">
          <a:xfrm>
            <a:off x="76200" y="3886200"/>
            <a:ext cx="9067800" cy="29718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a:spcBef>
                <a:spcPct val="20000"/>
              </a:spcBef>
              <a:defRPr/>
            </a:pPr>
            <a:r>
              <a:rPr lang="fa-IR" sz="44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B Mitra" pitchFamily="2" charset="-78"/>
              </a:rPr>
              <a:t>اجسامی که با سرعتی نزدیک به سرعت نور حرکت می کنند در مقایسه با جسمی که ایستاده یا سرعت حرکت آن کمتر است زمان برای آنها کندتر می گذرد</a:t>
            </a:r>
          </a:p>
        </p:txBody>
      </p:sp>
      <p:sp>
        <p:nvSpPr>
          <p:cNvPr id="5" name="TextBox 4"/>
          <p:cNvSpPr txBox="1"/>
          <p:nvPr/>
        </p:nvSpPr>
        <p:spPr>
          <a:xfrm>
            <a:off x="1643042" y="2357430"/>
            <a:ext cx="6143668" cy="144655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defRPr/>
            </a:pPr>
            <a:r>
              <a:rPr lang="fa-IR" sz="4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cs typeface="B Mitra" pitchFamily="2" charset="-78"/>
              </a:rPr>
              <a:t>نکته </a:t>
            </a:r>
            <a:r>
              <a:rPr lang="fa-IR" sz="44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cs typeface="B Mitra" pitchFamily="2" charset="-78"/>
              </a:rPr>
              <a:t>کلیدی</a:t>
            </a:r>
          </a:p>
          <a:p>
            <a:pPr algn="ctr">
              <a:defRPr/>
            </a:pPr>
            <a:r>
              <a:rPr lang="fa-IR" sz="44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cs typeface="B Mitra" pitchFamily="2" charset="-78"/>
              </a:rPr>
              <a:t>انبساط </a:t>
            </a:r>
            <a:r>
              <a:rPr lang="fa-IR" sz="4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cs typeface="B Mitra" pitchFamily="2" charset="-78"/>
              </a:rPr>
              <a:t>زمان</a:t>
            </a:r>
            <a:r>
              <a:rPr lang="fa-IR" sz="44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cs typeface="B Mitra" pitchFamily="2" charset="-78"/>
              </a:rPr>
              <a:t> انقباض </a:t>
            </a:r>
            <a:r>
              <a:rPr lang="fa-IR" sz="4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cs typeface="B Mitra" pitchFamily="2" charset="-78"/>
              </a:rPr>
              <a:t>فضا</a:t>
            </a:r>
            <a:endParaRPr lang="fa-IR" sz="4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cs typeface="B Mitra" pitchFamily="2" charset="-78"/>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1143000"/>
          </a:xfrm>
        </p:spPr>
        <p:txBody>
          <a:bodyPr/>
          <a:lstStyle/>
          <a:p>
            <a:pPr algn="ctr">
              <a:defRPr/>
            </a:pPr>
            <a:r>
              <a:rPr lang="fa-IR" sz="6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پارادوکس دوقلوهای انشتین</a:t>
            </a:r>
            <a:endParaRPr lang="fa-IR" sz="6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pic>
        <p:nvPicPr>
          <p:cNvPr id="4" name="twin paradox.wmv">
            <a:hlinkClick r:id="" action="ppaction://media"/>
          </p:cNvPr>
          <p:cNvPicPr>
            <a:picLocks noGrp="1" noRot="1" noChangeAspect="1"/>
          </p:cNvPicPr>
          <p:nvPr>
            <p:ph idx="1"/>
            <a:videoFile r:link="rId1"/>
          </p:nvPr>
        </p:nvPicPr>
        <p:blipFill>
          <a:blip r:embed="rId4"/>
          <a:stretch>
            <a:fillRect/>
          </a:stretch>
        </p:blipFill>
        <p:spPr>
          <a:xfrm>
            <a:off x="2643174" y="2714620"/>
            <a:ext cx="3905277" cy="2928958"/>
          </a:xfrm>
        </p:spPr>
      </p:pic>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1142984"/>
            <a:ext cx="6316662" cy="1143000"/>
          </a:xfrm>
        </p:spPr>
        <p:txBody>
          <a:bodyPr>
            <a:normAutofit fontScale="90000"/>
          </a:bodyPr>
          <a:lstStyle/>
          <a:p>
            <a:pPr algn="ctr">
              <a:lnSpc>
                <a:spcPct val="150000"/>
              </a:lnSpc>
              <a:defRPr/>
            </a:pPr>
            <a:r>
              <a:rPr lang="fa-IR" sz="6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پارادوکس 2 قلوها </a:t>
            </a:r>
            <a:r>
              <a:rPr lang="fa-IR"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
            </a:r>
            <a:br>
              <a:rPr lang="fa-IR"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br>
            <a:r>
              <a:rPr lang="fa-IR"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مثالی از سفر در بعد چهارم</a:t>
            </a:r>
            <a:endParaRPr lang="fa-IR"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304800" y="2667000"/>
            <a:ext cx="8610600" cy="4191000"/>
          </a:xfrm>
        </p:spPr>
        <p:txBody>
          <a:bodyPr>
            <a:normAutofit/>
          </a:bodyPr>
          <a:lstStyle/>
          <a:p>
            <a:pPr algn="ctr">
              <a:lnSpc>
                <a:spcPct val="150000"/>
              </a:lnSpc>
              <a:buFontTx/>
              <a:buNone/>
              <a:defRPr/>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اگر یکی از 2 قلوها با سفینه ای که سرعتی نزدیک به سرعت نور دارد به سفری60 ساله در فضا برود ( 30 سال رفت و 30 سال برگشت) و قل دیگر او در زمین زندگی کند زمان برای کسی که به فضا رفته </a:t>
            </a:r>
            <a:r>
              <a:rPr lang="fa-IR"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rPr>
              <a:t>60</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سال ولی برای کسی که در زمین مانده </a:t>
            </a:r>
            <a:r>
              <a:rPr lang="fa-IR"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rPr>
              <a:t>4000000 </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سال گذشته است !!!</a:t>
            </a:r>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714356"/>
            <a:ext cx="6316662" cy="1143000"/>
          </a:xfrm>
        </p:spPr>
        <p:txBody>
          <a:bodyPr>
            <a:normAutofit/>
          </a:bodyPr>
          <a:lstStyle/>
          <a:p>
            <a:pPr algn="ctr" eaLnBrk="1" hangingPunct="1">
              <a:defRPr/>
            </a:pPr>
            <a:r>
              <a:rPr lang="fa-IR" sz="6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زمان در بعد چهارم</a:t>
            </a:r>
            <a:endParaRPr lang="fa-IR"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152400" y="1600200"/>
            <a:ext cx="8686800" cy="4876800"/>
          </a:xfrm>
        </p:spPr>
        <p:txBody>
          <a:bodyPr/>
          <a:lstStyle/>
          <a:p>
            <a:pPr algn="ctr" eaLnBrk="1" hangingPunct="1">
              <a:lnSpc>
                <a:spcPct val="150000"/>
              </a:lnSpc>
              <a:buFontTx/>
              <a:buNone/>
              <a:defRPr/>
            </a:pPr>
            <a:r>
              <a:rPr lang="fa-I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هر سال زندگی در بعد چهارم معادل </a:t>
            </a:r>
            <a:r>
              <a:rPr lang="fa-IR" sz="6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rPr>
              <a:t>66666</a:t>
            </a:r>
            <a:r>
              <a:rPr lang="fa-I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سال زندگی در بعد سوم یا سال زمینی است</a:t>
            </a:r>
            <a:endParaRPr lang="fa-I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pPr algn="ctr">
              <a:defRPr/>
            </a:pPr>
            <a:r>
              <a:rPr lang="fa-IR" sz="5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Mitra" pitchFamily="2" charset="-78"/>
              </a:rPr>
              <a:t>بر اساس قرآن روز قیامت چقدر طول می کشد ؟</a:t>
            </a:r>
            <a:endParaRPr lang="fa-IR" sz="72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Mitra" pitchFamily="2" charset="-78"/>
            </a:endParaRPr>
          </a:p>
        </p:txBody>
      </p:sp>
      <p:sp>
        <p:nvSpPr>
          <p:cNvPr id="3" name="Content Placeholder 2"/>
          <p:cNvSpPr>
            <a:spLocks noGrp="1"/>
          </p:cNvSpPr>
          <p:nvPr>
            <p:ph idx="1"/>
          </p:nvPr>
        </p:nvSpPr>
        <p:spPr>
          <a:xfrm>
            <a:off x="228600" y="1676400"/>
            <a:ext cx="8686800" cy="5059363"/>
          </a:xfrm>
        </p:spPr>
        <p:txBody>
          <a:bodyPr/>
          <a:lstStyle/>
          <a:p>
            <a:pPr algn="ctr">
              <a:buFontTx/>
              <a:buNone/>
              <a:defRPr/>
            </a:pP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فرشتگان و روح (فرشته مخصوص) به سوى او عروج مى‏كنند </a:t>
            </a:r>
            <a:r>
              <a:rPr lang="fa-I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در آن روزى كه مقدارش پنجاه هزار سال است</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.(4)بنابراين صبر جميل پيشه كن.(5)زيرا آنها آن روز را دور مى‏بينند.(6)و ما آن را نزديك مى‏بينيم!(7)همان روز كه آسمان همچون فلز گداخته مى‏شود.(8)و كوهها مانند پشم رنگين متلاشى خواهد بود.(9)و هيچ دوست صميمى سراغ دوستش را نمى‏گيرد!(10) </a:t>
            </a:r>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سوره المعارج</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endParaRPr>
          </a:p>
        </p:txBody>
      </p:sp>
      <p:sp>
        <p:nvSpPr>
          <p:cNvPr id="4" name="TextBox 3"/>
          <p:cNvSpPr txBox="1"/>
          <p:nvPr/>
        </p:nvSpPr>
        <p:spPr>
          <a:xfrm>
            <a:off x="685800" y="4581942"/>
            <a:ext cx="7848600" cy="2123658"/>
          </a:xfrm>
          <a:prstGeom prst="rect">
            <a:avLst/>
          </a:prstGeom>
          <a:solidFill>
            <a:schemeClr val="accent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1">
            <a:spAutoFit/>
          </a:bodyPr>
          <a:lstStyle/>
          <a:p>
            <a:pPr algn="ctr">
              <a:defRPr/>
            </a:pPr>
            <a:r>
              <a:rPr lang="fa-IR"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Mitra" pitchFamily="2" charset="-78"/>
              </a:rPr>
              <a:t>50 هزار سال زمینی یعنی فقط 9 ماه در بعد چهارم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adise.jpg"/>
          <p:cNvPicPr>
            <a:picLocks noChangeAspect="1"/>
          </p:cNvPicPr>
          <p:nvPr/>
        </p:nvPicPr>
        <p:blipFill>
          <a:blip r:embed="rId3" cstate="screen"/>
          <a:stretch>
            <a:fillRect/>
          </a:stretch>
        </p:blipFill>
        <p:spPr>
          <a:xfrm>
            <a:off x="142844" y="2214554"/>
            <a:ext cx="4052918" cy="3181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itle 1"/>
          <p:cNvSpPr>
            <a:spLocks noGrp="1"/>
          </p:cNvSpPr>
          <p:nvPr>
            <p:ph type="title"/>
          </p:nvPr>
        </p:nvSpPr>
        <p:spPr/>
        <p:txBody>
          <a:bodyPr>
            <a:normAutofit/>
          </a:bodyPr>
          <a:lstStyle/>
          <a:p>
            <a:pPr algn="ctr" eaLnBrk="1" hangingPunct="1">
              <a:defRPr/>
            </a:pPr>
            <a:r>
              <a:rPr lang="fa-IR" sz="6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زمان در </a:t>
            </a:r>
            <a:r>
              <a:rPr lang="fa-IR" sz="6600"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Mitra" pitchFamily="2" charset="-78"/>
              </a:rPr>
              <a:t>بعد چهارم</a:t>
            </a:r>
            <a:endParaRPr lang="fa-IR" sz="6600" b="1"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4114800" y="1371600"/>
            <a:ext cx="5105400" cy="4678363"/>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lnSpc>
                <a:spcPct val="150000"/>
              </a:lnSpc>
              <a:buFontTx/>
              <a:buNone/>
              <a:defRPr/>
            </a:pPr>
            <a:r>
              <a:rPr lang="fa-I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هر روز زندگی در بعد چهارم معادل 182 سال و 7 ماه زمینی است</a:t>
            </a:r>
            <a:endParaRPr lang="fa-I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adise1.jpg"/>
          <p:cNvPicPr>
            <a:picLocks noChangeAspect="1"/>
          </p:cNvPicPr>
          <p:nvPr/>
        </p:nvPicPr>
        <p:blipFill>
          <a:blip r:embed="rId3" cstate="screen"/>
          <a:stretch>
            <a:fillRect/>
          </a:stretch>
        </p:blipFill>
        <p:spPr>
          <a:xfrm>
            <a:off x="304800" y="1981200"/>
            <a:ext cx="3962400"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1"/>
          <p:cNvSpPr>
            <a:spLocks noGrp="1"/>
          </p:cNvSpPr>
          <p:nvPr>
            <p:ph type="title"/>
          </p:nvPr>
        </p:nvSpPr>
        <p:spPr/>
        <p:txBody>
          <a:bodyPr>
            <a:normAutofit/>
          </a:bodyPr>
          <a:lstStyle/>
          <a:p>
            <a:pPr algn="ctr" eaLnBrk="1" hangingPunct="1">
              <a:defRPr/>
            </a:pPr>
            <a:r>
              <a:rPr lang="fa-IR" sz="4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زمان در بعد چهارم</a:t>
            </a:r>
            <a:endParaRPr lang="fa-IR" sz="4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4267200" y="1371600"/>
            <a:ext cx="4876800" cy="4953000"/>
          </a:xfrm>
        </p:spPr>
        <p:txBody>
          <a:bodyPr>
            <a:normAutofit lnSpcReduction="10000"/>
            <a:scene3d>
              <a:camera prst="orthographicFront"/>
              <a:lightRig rig="soft" dir="t">
                <a:rot lat="0" lon="0" rev="10800000"/>
              </a:lightRig>
            </a:scene3d>
            <a:sp3d>
              <a:bevelT w="27940" h="12700"/>
              <a:contourClr>
                <a:srgbClr val="DDDDDD"/>
              </a:contourClr>
            </a:sp3d>
          </a:bodyPr>
          <a:lstStyle/>
          <a:p>
            <a:pPr algn="ctr" eaLnBrk="1" hangingPunct="1">
              <a:buFontTx/>
              <a:buNone/>
              <a:defRPr/>
            </a:pPr>
            <a:r>
              <a:rPr lang="fa-IR" sz="6600" b="1" spc="150" dirty="0" smtClean="0">
                <a:ln w="11430"/>
                <a:solidFill>
                  <a:srgbClr val="F8F8F8"/>
                </a:solidFill>
                <a:effectLst>
                  <a:glow rad="228600">
                    <a:schemeClr val="accent4">
                      <a:satMod val="175000"/>
                      <a:alpha val="40000"/>
                    </a:schemeClr>
                  </a:glow>
                </a:effectLst>
                <a:cs typeface="B Mitra" pitchFamily="2" charset="-78"/>
              </a:rPr>
              <a:t>هر ساعت در بعد چهارم معادل 7 سال و 7 ماه زمینی است</a:t>
            </a:r>
            <a:endParaRPr lang="fa-IR" sz="6600" b="1" spc="150" dirty="0">
              <a:ln w="11430"/>
              <a:solidFill>
                <a:srgbClr val="F8F8F8"/>
              </a:solidFill>
              <a:effectLst>
                <a:glow rad="228600">
                  <a:schemeClr val="accent4">
                    <a:satMod val="175000"/>
                    <a:alpha val="40000"/>
                  </a:schemeClr>
                </a:glo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428604"/>
            <a:ext cx="6966532" cy="5755422"/>
          </a:xfrm>
          <a:prstGeom prst="rect">
            <a:avLst/>
          </a:prstGeom>
          <a:noFill/>
        </p:spPr>
        <p:txBody>
          <a:bodyPr wrap="square" rtlCol="1">
            <a:spAutoFit/>
          </a:bodyPr>
          <a:lstStyle/>
          <a:p>
            <a:pPr algn="ctr"/>
            <a:r>
              <a:rPr lang="fa-IR" b="1" dirty="0" smtClean="0">
                <a:solidFill>
                  <a:srgbClr val="FF0000"/>
                </a:solidFill>
              </a:rPr>
              <a:t>د) بدن فرعون</a:t>
            </a:r>
          </a:p>
          <a:p>
            <a:pPr algn="ctr"/>
            <a:endParaRPr lang="en-US" dirty="0" smtClean="0"/>
          </a:p>
          <a:p>
            <a:pPr algn="ctr"/>
            <a:r>
              <a:rPr lang="fa-IR" dirty="0" smtClean="0"/>
              <a:t>یونس 90 ـــ 92: </a:t>
            </a:r>
            <a:r>
              <a:rPr lang="fa-IR" b="1" dirty="0" smtClean="0">
                <a:solidFill>
                  <a:srgbClr val="23B751"/>
                </a:solidFill>
              </a:rPr>
              <a:t>« وَجَاوَزْنَا بِبَنِی إِسْرَائِیلَ الْبَحْرَ فَأَتْبَعَهُمْ فِرْعَوْنُ وَجُنُودُهُ بَغْیًا وَعَدْوًا حَتَّى إِذَا أَدْرَکَهُ الْغَرَقُ قَالَ: آمَنْتُ أَنَّهُ لا إِلَهَ إِلَّا الَّذِی آمَنَتْ بِهِ بَنُو إِسْرَائِیلَ وَأَنَا مِنَ الْمُسْلِمِینَ ــــ آلآنَ! وَقَدْ عَصَیْتَ قَبْلُ وَکُنْتَ مِنَ الْمُفْسِدِینَ ــــ فَالْیَوْمَ نُنَجِّیکَ بِبَدَنِکَ لِتَکُونَ لِمَنْ خَلْفَکَ آیَةً وَ إِنَّ کَثِیرًا مِنَ النَّاسِ عَنْ آیَاتِنَا لَغَافِلُونَ»</a:t>
            </a:r>
            <a:r>
              <a:rPr lang="fa-IR" dirty="0" smtClean="0">
                <a:solidFill>
                  <a:srgbClr val="23B751"/>
                </a:solidFill>
              </a:rPr>
              <a:t>.</a:t>
            </a:r>
            <a:endParaRPr lang="en-US" dirty="0" smtClean="0">
              <a:solidFill>
                <a:srgbClr val="23B751"/>
              </a:solidFill>
            </a:endParaRPr>
          </a:p>
          <a:p>
            <a:pPr algn="ctr"/>
            <a:r>
              <a:rPr lang="fa-IR" dirty="0" smtClean="0"/>
              <a:t>« و بنی اسرائیل را از دریا عبور دادیم. فرعون و سپاهیان وی بیدرنگ مسلحانه و فراتر از حد خود آنها را دنبال کردند، تا وقتی که داشت غرق میشد گفت: ایمان آوردم به اینکه خدائی غیر از خدائیکه بنی اسرائیل (فرزندان یعقوب) به او ایمان اوردند وجود ندارد و همیشه مسلمان خواهم بود ـــ حالا! در حالیکه تا پیش از این از سپردن بنی اسرائیل سرباز زدی و همیشه نیز مفسد بودی ـــ امروز فقط بدن تو را نجات میدهیم تا برای افراد پس از خودت درسی باشد. هر چند خیلی از مردم از آیات ما غافلند».</a:t>
            </a:r>
            <a:endParaRPr lang="en-US" dirty="0" smtClean="0"/>
          </a:p>
          <a:p>
            <a:pPr algn="ctr"/>
            <a:r>
              <a:rPr lang="fa-IR" dirty="0" smtClean="0"/>
              <a:t>واژه فرعون در لغت بمعنی: ساختمان باشکوه است. بعد به فرمانروایان مصر اطلاق شده، که اشاره ضمنی و تلویحی بوده به ساختمانهای بلند بالا و باشکوه آنها. تصویری که میبینیم تصویرهمان فرعونی است که در زمان موسی بوده و از سپردن بنی اسرائیل به موسی سرپیچی کرده و موسی و همراهانش را تعقیب کرده و در دریا غرق شده. او </a:t>
            </a:r>
            <a:r>
              <a:rPr lang="fa-IR" b="1" dirty="0" smtClean="0"/>
              <a:t>رامسز دوم</a:t>
            </a:r>
            <a:r>
              <a:rPr lang="fa-IR" dirty="0" smtClean="0"/>
              <a:t> نام داشته است. پس از غرق شدن افراد باقیمانده دستگاه فرعون که با وی در تعقیب موسی نبوده اند او را از آب گرفته و مومیائی میکنند، و امروزه در معرض تماشای جهانیان است. چیزی که 1400 سال پیش قرآن آن را پیش بینی کرده است.</a:t>
            </a:r>
            <a:endParaRPr lang="en-US" dirty="0" smtClean="0"/>
          </a:p>
          <a:p>
            <a:pPr algn="ctr"/>
            <a:endParaRPr lang="fa-IR"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8929718" cy="1143000"/>
          </a:xfrm>
        </p:spPr>
        <p:txBody>
          <a:bodyPr/>
          <a:lstStyle/>
          <a:p>
            <a:pPr algn="r" eaLnBrk="1" hangingPunct="1">
              <a:defRPr/>
            </a:pPr>
            <a:r>
              <a:rPr lang="fa-IR" sz="4400" b="1" cap="none"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rPr>
              <a:t>هزار ماه شب قدر یعنی چه ؟</a:t>
            </a:r>
            <a:endParaRPr lang="fa-IR" sz="4400" b="1" cap="none"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457200" y="1905000"/>
            <a:ext cx="8229600" cy="4800600"/>
          </a:xfrm>
          <a:solidFill>
            <a:schemeClr val="bg1">
              <a:lumMod val="95000"/>
            </a:schemeClr>
          </a:solidFill>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150000"/>
              </a:lnSpc>
              <a:buFontTx/>
              <a:buNone/>
              <a:defRPr/>
            </a:pPr>
            <a:r>
              <a:rPr lang="fa-IR"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rPr>
              <a:t> به نام خداوند بخشنده‏ى مهربان      </a:t>
            </a:r>
          </a:p>
          <a:p>
            <a:pPr algn="ctr" eaLnBrk="1" hangingPunct="1">
              <a:lnSpc>
                <a:spcPct val="150000"/>
              </a:lnSpc>
              <a:buFontTx/>
              <a:buNone/>
              <a:defRPr/>
            </a:pPr>
            <a:r>
              <a:rPr lang="fa-IR"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rPr>
              <a:t>ما آن (قرآن) را در شب قدر نازل كرديم.(1)و تو چه مى‏دانى شب قدر چيست</a:t>
            </a:r>
            <a:r>
              <a:rPr lang="fa-IR"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rPr>
              <a:t>؟(</a:t>
            </a:r>
            <a:r>
              <a:rPr lang="fa-IR" b="1" spc="50" dirty="0">
                <a:ln w="11430"/>
                <a:solidFill>
                  <a:srgbClr val="FF0000"/>
                </a:soli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rPr>
              <a:t>2)شب قدر بهتر از هزار ماه</a:t>
            </a:r>
            <a:r>
              <a:rPr lang="fa-IR"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rPr>
              <a:t>(3)فرشتگان و روح در آن شب به اذن پروردگارشان براى (تقدير) هر كار نازل مى‏شوند.(4)شبى است مملو از سلامت (و بركت و رحمت) تا طلوع </a:t>
            </a:r>
            <a:r>
              <a:rPr lang="fa-IR"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rPr>
              <a:t>صبح(5)</a:t>
            </a:r>
            <a:endParaRPr lang="fa-IR"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eaLnBrk="1" hangingPunct="1">
              <a:defRPr/>
            </a:pPr>
            <a:r>
              <a:rPr lang="fa-IR" sz="72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شب قدر و بعد چهارم</a:t>
            </a:r>
            <a:endParaRPr lang="fa-IR" sz="72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152400" y="1371600"/>
            <a:ext cx="8915400" cy="5334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150000"/>
              </a:lnSpc>
              <a:defRPr/>
            </a:pPr>
            <a:r>
              <a:rPr lang="fa-IR" sz="2800" b="1" dirty="0" smtClean="0">
                <a:ln w="11430"/>
                <a:solidFill>
                  <a:schemeClr val="accent2">
                    <a:lumMod val="50000"/>
                  </a:schemeClr>
                </a:solidFill>
                <a:effectLst>
                  <a:glow rad="139700">
                    <a:schemeClr val="accent1">
                      <a:satMod val="175000"/>
                      <a:alpha val="40000"/>
                    </a:schemeClr>
                  </a:glow>
                  <a:outerShdw blurRad="50800" dist="39000" dir="5460000" algn="tl">
                    <a:srgbClr val="000000">
                      <a:alpha val="38000"/>
                    </a:srgbClr>
                  </a:outerShdw>
                </a:effectLst>
                <a:cs typeface="B Mitra" pitchFamily="2" charset="-78"/>
              </a:rPr>
              <a:t>هر ساعت در بعد چهارم  معادل 91 ماه و 10 روز در بعد سوم است. </a:t>
            </a:r>
          </a:p>
          <a:p>
            <a:pPr eaLnBrk="1" hangingPunct="1">
              <a:lnSpc>
                <a:spcPct val="150000"/>
              </a:lnSpc>
              <a:defRPr/>
            </a:pPr>
            <a:r>
              <a:rPr lang="fa-IR" sz="2800" b="1" dirty="0" smtClean="0">
                <a:ln w="11430"/>
                <a:solidFill>
                  <a:schemeClr val="accent2">
                    <a:lumMod val="50000"/>
                  </a:schemeClr>
                </a:solidFill>
                <a:effectLst>
                  <a:glow rad="139700">
                    <a:schemeClr val="accent1">
                      <a:satMod val="175000"/>
                      <a:alpha val="40000"/>
                    </a:schemeClr>
                  </a:glow>
                  <a:outerShdw blurRad="50800" dist="39000" dir="5460000" algn="tl">
                    <a:srgbClr val="000000">
                      <a:alpha val="38000"/>
                    </a:srgbClr>
                  </a:outerShdw>
                </a:effectLst>
                <a:cs typeface="B Mitra" pitchFamily="2" charset="-78"/>
              </a:rPr>
              <a:t>1000 ماه معادل 10.95 ساعت یعنی 10 ساعت و 57 دقیقه است.</a:t>
            </a:r>
          </a:p>
          <a:p>
            <a:pPr eaLnBrk="1" hangingPunct="1">
              <a:lnSpc>
                <a:spcPct val="150000"/>
              </a:lnSpc>
              <a:defRPr/>
            </a:pPr>
            <a:r>
              <a:rPr lang="fa-IR" sz="2800" b="1" dirty="0" smtClean="0">
                <a:ln w="11430"/>
                <a:solidFill>
                  <a:schemeClr val="accent2">
                    <a:lumMod val="50000"/>
                  </a:schemeClr>
                </a:solidFill>
                <a:effectLst>
                  <a:glow rad="139700">
                    <a:schemeClr val="accent1">
                      <a:satMod val="175000"/>
                      <a:alpha val="40000"/>
                    </a:schemeClr>
                  </a:glow>
                  <a:outerShdw blurRad="50800" dist="39000" dir="5460000" algn="tl">
                    <a:srgbClr val="000000">
                      <a:alpha val="38000"/>
                    </a:srgbClr>
                  </a:outerShdw>
                </a:effectLst>
                <a:cs typeface="B Mitra" pitchFamily="2" charset="-78"/>
              </a:rPr>
              <a:t>فاصله اذان مغرب تا اذان صبح شب محسوب می شود که امسال در شب بیست و سوم این فاصله معادل 10 ساعت و 20 دقیقه بود یعنی </a:t>
            </a:r>
          </a:p>
          <a:p>
            <a:pPr algn="ctr" eaLnBrk="1" hangingPunct="1">
              <a:lnSpc>
                <a:spcPct val="150000"/>
              </a:lnSpc>
              <a:buFontTx/>
              <a:buNone/>
              <a:defRPr/>
            </a:pPr>
            <a:r>
              <a:rPr lang="fa-IR" sz="4400" b="1" dirty="0" smtClean="0">
                <a:ln w="11430"/>
                <a:solidFill>
                  <a:srgbClr val="FF0000"/>
                </a:solidFill>
                <a:effectLst>
                  <a:glow rad="139700">
                    <a:schemeClr val="accent1">
                      <a:satMod val="175000"/>
                      <a:alpha val="40000"/>
                    </a:schemeClr>
                  </a:glow>
                  <a:outerShdw blurRad="50800" dist="39000" dir="5460000" algn="tl">
                    <a:srgbClr val="000000">
                      <a:alpha val="38000"/>
                    </a:srgbClr>
                  </a:outerShdw>
                </a:effectLst>
                <a:cs typeface="B Mitra" pitchFamily="2" charset="-78"/>
              </a:rPr>
              <a:t>شب قدر امسال معادل 944 ماه بود . </a:t>
            </a:r>
          </a:p>
          <a:p>
            <a:pPr eaLnBrk="1" hangingPunct="1">
              <a:lnSpc>
                <a:spcPct val="150000"/>
              </a:lnSpc>
              <a:buFontTx/>
              <a:buNone/>
              <a:defRPr/>
            </a:pPr>
            <a:r>
              <a:rPr lang="fa-IR" sz="2800" b="1" dirty="0" smtClean="0">
                <a:ln w="11430"/>
                <a:solidFill>
                  <a:schemeClr val="accent2">
                    <a:lumMod val="50000"/>
                  </a:schemeClr>
                </a:solidFill>
                <a:effectLst>
                  <a:glow rad="139700">
                    <a:schemeClr val="accent1">
                      <a:satMod val="175000"/>
                      <a:alpha val="40000"/>
                    </a:schemeClr>
                  </a:glow>
                  <a:outerShdw blurRad="50800" dist="39000" dir="5460000" algn="tl">
                    <a:srgbClr val="000000">
                      <a:alpha val="38000"/>
                    </a:srgbClr>
                  </a:outerShdw>
                </a:effectLst>
                <a:cs typeface="B Mitra" pitchFamily="2" charset="-78"/>
              </a:rPr>
              <a:t>با این عدد می توان فهمید در چه شبی از سال  قرآن بر پیغمبر نازل شده است.</a:t>
            </a:r>
            <a:endParaRPr lang="fa-IR" sz="2800" b="1" dirty="0">
              <a:ln w="11430"/>
              <a:solidFill>
                <a:schemeClr val="accent2">
                  <a:lumMod val="50000"/>
                </a:schemeClr>
              </a:solidFill>
              <a:effectLst>
                <a:glow rad="139700">
                  <a:schemeClr val="accent1">
                    <a:satMod val="175000"/>
                    <a:alpha val="40000"/>
                  </a:schemeClr>
                </a:glow>
                <a:outerShdw blurRad="50800" dist="39000" dir="5460000" algn="tl">
                  <a:srgbClr val="000000">
                    <a:alpha val="38000"/>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hangingPunct="1">
              <a:defRPr/>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حتی وقتی مردیم زمان زندگی در زمین را هم در بعد چهارم حساب می کنیم.</a:t>
            </a:r>
            <a:b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b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
        <p:nvSpPr>
          <p:cNvPr id="3" name="Content Placeholder 2"/>
          <p:cNvSpPr>
            <a:spLocks noGrp="1"/>
          </p:cNvSpPr>
          <p:nvPr>
            <p:ph idx="1"/>
          </p:nvPr>
        </p:nvSpPr>
        <p:spPr>
          <a:xfrm>
            <a:off x="457200" y="3200400"/>
            <a:ext cx="8153400" cy="2895600"/>
          </a:xfrm>
          <a:solidFill>
            <a:schemeClr val="accent2">
              <a:lumMod val="60000"/>
              <a:lumOff val="40000"/>
            </a:schemeClr>
          </a:solidFill>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algn="ctr" eaLnBrk="1" hangingPunct="1">
              <a:lnSpc>
                <a:spcPct val="150000"/>
              </a:lnSpc>
              <a:buFontTx/>
              <a:buNone/>
              <a:defRPr/>
            </a:pP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a:t>
            </a:r>
            <a:r>
              <a:rPr lang="fa-IR"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خداوند) مى‏گويد چند سال در روى زمين توقف كرده‏ايد.(112)در پاسخ مى‏گويند: </a:t>
            </a:r>
            <a:r>
              <a:rPr lang="fa-IR" sz="4000" b="1" dirty="0">
                <a:ln w="18415" cmpd="sng">
                  <a:solidFill>
                    <a:srgbClr val="FFFFFF"/>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cs typeface="B Mitra" pitchFamily="2" charset="-78"/>
              </a:rPr>
              <a:t>تنها به اندازه يك روز يا قسمتى از يك روز</a:t>
            </a:r>
            <a:r>
              <a:rPr lang="fa-IR"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 از آنها كه مى‏توانند بشمارند سؤ ال فرما.(113)مى گويد (آرى) شما مقدار كمى توقف كرديد اگر مى‏دانستيد!(114)</a:t>
            </a:r>
          </a:p>
        </p:txBody>
      </p:sp>
      <p:sp>
        <p:nvSpPr>
          <p:cNvPr id="4" name="Rectangle 3"/>
          <p:cNvSpPr/>
          <p:nvPr/>
        </p:nvSpPr>
        <p:spPr>
          <a:xfrm>
            <a:off x="533400" y="6172200"/>
            <a:ext cx="4191000" cy="5847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a-IR" sz="3200" b="1" kern="0" spc="50" dirty="0">
                <a:ln w="11430"/>
                <a:solidFill>
                  <a:srgbClr val="00B0F0"/>
                </a:solidFill>
                <a:effectLst>
                  <a:outerShdw blurRad="76200" dist="50800" dir="5400000" algn="tl" rotWithShape="0">
                    <a:srgbClr val="000000">
                      <a:alpha val="65000"/>
                    </a:srgbClr>
                  </a:outerShdw>
                </a:effectLst>
                <a:latin typeface="Arial"/>
                <a:ea typeface="+mj-ea"/>
                <a:cs typeface="B Mitra" pitchFamily="2" charset="-78"/>
              </a:rPr>
              <a:t>سوره مومنون آیه 113</a:t>
            </a:r>
          </a:p>
        </p:txBody>
      </p:sp>
      <p:sp>
        <p:nvSpPr>
          <p:cNvPr id="6" name="TextBox 5"/>
          <p:cNvSpPr txBox="1"/>
          <p:nvPr/>
        </p:nvSpPr>
        <p:spPr>
          <a:xfrm>
            <a:off x="685800" y="1295400"/>
            <a:ext cx="7467600" cy="1938992"/>
          </a:xfrm>
          <a:prstGeom prst="rect">
            <a:avLst/>
          </a:prstGeom>
          <a:noFill/>
        </p:spPr>
        <p:txBody>
          <a:bodyPr wrap="square" rtlCol="1">
            <a:spAutoFit/>
          </a:bodyPr>
          <a:lstStyle/>
          <a:p>
            <a:pPr algn="ctr"/>
            <a:r>
              <a:rPr lang="fa-IR" sz="2400" dirty="0" smtClean="0">
                <a:solidFill>
                  <a:srgbClr val="FF0000"/>
                </a:solidFill>
              </a:rPr>
              <a:t>قَالُوا لَبِثْنَا یَوْمًا أَوْ بَعْضَ یَوْمٍ فَاسْأَلْ الْعَادِّینَ (مؤمنون/ 113 )</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fa-IR" sz="2400" dirty="0" smtClean="0">
                <a:solidFill>
                  <a:srgbClr val="FF0000"/>
                </a:solidFill>
              </a:rPr>
              <a:t>مى‏گویند: یک روز یا پاره‏اى از یک روز ماندیم، از شما گران [خود] بپرس</a:t>
            </a:r>
            <a:r>
              <a:rPr lang="en-US" sz="2400" dirty="0" smtClean="0">
                <a:solidFill>
                  <a:srgbClr val="FF0000"/>
                </a:solidFill>
              </a:rPr>
              <a:t>.</a:t>
            </a:r>
            <a:br>
              <a:rPr lang="en-US" sz="2400" dirty="0" smtClean="0">
                <a:solidFill>
                  <a:srgbClr val="FF0000"/>
                </a:solidFill>
              </a:rPr>
            </a:br>
            <a:endParaRPr lang="fa-I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pPr algn="ctr" eaLnBrk="1" hangingPunct="1">
              <a:defRPr/>
            </a:pPr>
            <a:r>
              <a:rPr lang="fa-IR"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Mitra" pitchFamily="2" charset="-78"/>
              </a:rPr>
              <a:t> قرآن کریم : (آرى) شما مقدار كمى توقف كرديد اگر مى‏دانستيد !</a:t>
            </a:r>
            <a:endParaRPr lang="fa-IR"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905000"/>
            <a:ext cx="8229600" cy="3886200"/>
          </a:xfrm>
          <a:solidFill>
            <a:schemeClr val="accent5">
              <a:lumMod val="90000"/>
            </a:schemeClr>
          </a:solidFill>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eaLnBrk="1" hangingPunct="1">
              <a:lnSpc>
                <a:spcPct val="150000"/>
              </a:lnSpc>
              <a:defRPr/>
            </a:pPr>
            <a:r>
              <a:rPr lang="fa-IR" b="1" dirty="0" smtClean="0">
                <a:ln w="1905"/>
                <a:solidFill>
                  <a:schemeClr val="accent2">
                    <a:lumMod val="50000"/>
                  </a:schemeClr>
                </a:solidFill>
                <a:effectLst>
                  <a:innerShdw blurRad="69850" dist="43180" dir="5400000">
                    <a:srgbClr val="000000">
                      <a:alpha val="65000"/>
                    </a:srgbClr>
                  </a:innerShdw>
                </a:effectLst>
                <a:cs typeface="B Mitra" pitchFamily="2" charset="-78"/>
              </a:rPr>
              <a:t>120 سال عمر در زمین معادل 15 ساعت و 45 دقیقه زندگی در بعد چهارم است.</a:t>
            </a:r>
          </a:p>
          <a:p>
            <a:pPr eaLnBrk="1" hangingPunct="1">
              <a:lnSpc>
                <a:spcPct val="150000"/>
              </a:lnSpc>
              <a:defRPr/>
            </a:pPr>
            <a:r>
              <a:rPr lang="fa-IR" b="1" dirty="0" smtClean="0">
                <a:ln w="1905"/>
                <a:solidFill>
                  <a:schemeClr val="accent2">
                    <a:lumMod val="50000"/>
                  </a:schemeClr>
                </a:solidFill>
                <a:effectLst>
                  <a:innerShdw blurRad="69850" dist="43180" dir="5400000">
                    <a:srgbClr val="000000">
                      <a:alpha val="65000"/>
                    </a:srgbClr>
                  </a:innerShdw>
                </a:effectLst>
                <a:cs typeface="B Mitra" pitchFamily="2" charset="-78"/>
              </a:rPr>
              <a:t>80 سال عمر دنیوی معادل 10 ساعت و 30 دقیقه زندگی دربعد چهارم و </a:t>
            </a:r>
          </a:p>
          <a:p>
            <a:pPr eaLnBrk="1" hangingPunct="1">
              <a:lnSpc>
                <a:spcPct val="150000"/>
              </a:lnSpc>
              <a:defRPr/>
            </a:pPr>
            <a:r>
              <a:rPr lang="fa-IR" b="1" dirty="0" smtClean="0">
                <a:ln w="1905"/>
                <a:solidFill>
                  <a:schemeClr val="accent2">
                    <a:lumMod val="50000"/>
                  </a:schemeClr>
                </a:solidFill>
                <a:effectLst>
                  <a:innerShdw blurRad="69850" dist="43180" dir="5400000">
                    <a:srgbClr val="000000">
                      <a:alpha val="65000"/>
                    </a:srgbClr>
                  </a:innerShdw>
                </a:effectLst>
                <a:cs typeface="B Mitra" pitchFamily="2" charset="-78"/>
              </a:rPr>
              <a:t>60 سال زمینی معادل 8 ساعت و 15 دقیقه است .  </a:t>
            </a:r>
            <a:endParaRPr lang="fa-IR" b="1" dirty="0">
              <a:ln w="1905"/>
              <a:solidFill>
                <a:schemeClr val="accent2">
                  <a:lumMod val="50000"/>
                </a:schemeClr>
              </a:solidFill>
              <a:effectLst>
                <a:innerShdw blurRad="69850" dist="43180" dir="5400000">
                  <a:srgbClr val="000000">
                    <a:alpha val="65000"/>
                  </a:srgbClr>
                </a:innerShdw>
              </a:effectLst>
              <a:cs typeface="B Mitra" pitchFamily="2" charset="-78"/>
            </a:endParaRPr>
          </a:p>
        </p:txBody>
      </p:sp>
      <p:sp>
        <p:nvSpPr>
          <p:cNvPr id="4" name="TextBox 3"/>
          <p:cNvSpPr txBox="1"/>
          <p:nvPr/>
        </p:nvSpPr>
        <p:spPr>
          <a:xfrm>
            <a:off x="-75190" y="5997714"/>
            <a:ext cx="9219190" cy="707886"/>
          </a:xfrm>
          <a:prstGeom prst="rect">
            <a:avLst/>
          </a:prstGeom>
          <a:noFill/>
        </p:spPr>
        <p:txBody>
          <a:bodyPr wrap="none" rtlCol="1">
            <a:spAutoFit/>
          </a:bodyPr>
          <a:lstStyle/>
          <a:p>
            <a:pPr>
              <a:defRPr/>
            </a:pPr>
            <a:r>
              <a:rPr lang="fa-I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Mitra" pitchFamily="2" charset="-78"/>
              </a:rPr>
              <a:t>شما چند ساعت است در روی زمین زندگی می کنید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800" b="1" dirty="0" smtClean="0">
                <a:ln w="11430"/>
                <a:solidFill>
                  <a:srgbClr val="FF0000"/>
                </a:solidFill>
                <a:effectLst>
                  <a:outerShdw blurRad="50800" dist="39000" dir="5460000" algn="tl">
                    <a:srgbClr val="000000">
                      <a:alpha val="38000"/>
                    </a:srgbClr>
                  </a:outerShdw>
                </a:effectLst>
                <a:cs typeface="B Mitra" pitchFamily="2" charset="-78"/>
              </a:rPr>
              <a:t>سوره احقاف</a:t>
            </a:r>
            <a:endParaRPr lang="fa-IR" sz="4800" b="1" dirty="0">
              <a:ln w="11430"/>
              <a:solidFill>
                <a:srgbClr val="FF0000"/>
              </a:solidFill>
              <a:effectLst>
                <a:outerShdw blurRad="50800" dist="39000" dir="5460000" algn="tl">
                  <a:srgbClr val="000000">
                    <a:alpha val="38000"/>
                  </a:srgbClr>
                </a:outerShdw>
              </a:effectLst>
              <a:cs typeface="B Mitra" pitchFamily="2" charset="-78"/>
            </a:endParaRPr>
          </a:p>
        </p:txBody>
      </p:sp>
      <p:sp>
        <p:nvSpPr>
          <p:cNvPr id="3" name="Content Placeholder 2"/>
          <p:cNvSpPr>
            <a:spLocks noGrp="1"/>
          </p:cNvSpPr>
          <p:nvPr>
            <p:ph idx="1"/>
          </p:nvPr>
        </p:nvSpPr>
        <p:spPr>
          <a:xfrm>
            <a:off x="0" y="1371600"/>
            <a:ext cx="9144000" cy="4419600"/>
          </a:xfrm>
        </p:spPr>
        <p:txBody>
          <a:bodyPr>
            <a:normAutofit fontScale="92500" lnSpcReduction="10000"/>
          </a:bodyPr>
          <a:lstStyle/>
          <a:p>
            <a:pPr algn="ctr">
              <a:buNone/>
            </a:pPr>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بنابراين صبر كن آن گونه كه پيامبران اولو العزم شكيبائى كردند و براى (عذاب) آنها شتاب مكن، هنگامى كه وعده‏هائى را كه به آنها داده شد مى‏بينند </a:t>
            </a:r>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cs typeface="B Mitra" pitchFamily="2" charset="-78"/>
              </a:rPr>
              <a:t>احساس مى‏كنند كه گوئى فقط ساعتى از يكروز در دنيا توقف داشتند</a:t>
            </a:r>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 اين ابلاغى است براى همگان، آيا جز قوم فاسق هلاك مى‏شوند؟ آیه 35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8382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سوره النازعات</a:t>
            </a:r>
            <a:endParaRPr lang="fa-I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sp>
        <p:nvSpPr>
          <p:cNvPr id="3" name="Content Placeholder 2"/>
          <p:cNvSpPr>
            <a:spLocks noGrp="1"/>
          </p:cNvSpPr>
          <p:nvPr>
            <p:ph idx="1"/>
          </p:nvPr>
        </p:nvSpPr>
        <p:spPr>
          <a:xfrm>
            <a:off x="152400" y="3733800"/>
            <a:ext cx="8763000" cy="2514600"/>
          </a:xfrm>
        </p:spPr>
        <p:txBody>
          <a:bodyPr>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buFontTx/>
              <a:buNone/>
              <a:defRPr/>
            </a:pPr>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روزى كه آن (قیامت ) را بنگرند گويى </a:t>
            </a:r>
            <a:r>
              <a:rPr lang="fa-IR" sz="5100" b="1" spc="50" dirty="0" smtClean="0">
                <a:ln w="11430"/>
                <a:solidFill>
                  <a:srgbClr val="FF0000"/>
                </a:solidFill>
                <a:effectLst>
                  <a:outerShdw blurRad="76200" dist="50800" dir="5400000" algn="tl" rotWithShape="0">
                    <a:srgbClr val="000000">
                      <a:alpha val="65000"/>
                    </a:srgbClr>
                  </a:outerShdw>
                </a:effectLst>
                <a:cs typeface="B Mitra" pitchFamily="2" charset="-78"/>
              </a:rPr>
              <a:t>جز شبانگاهى يا بامدادش </a:t>
            </a:r>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را در دنيا) به سر نبرده‏اند.</a:t>
            </a: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46</a:t>
            </a:r>
            <a:endPar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
        <p:nvSpPr>
          <p:cNvPr id="4" name="TextBox 3"/>
          <p:cNvSpPr txBox="1"/>
          <p:nvPr/>
        </p:nvSpPr>
        <p:spPr>
          <a:xfrm>
            <a:off x="762000" y="1752600"/>
            <a:ext cx="7696200" cy="2246769"/>
          </a:xfrm>
          <a:prstGeom prst="rect">
            <a:avLst/>
          </a:prstGeom>
          <a:noFill/>
        </p:spPr>
        <p:txBody>
          <a:bodyPr wrap="square" rtlCol="1">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کَأَنَّهُمْ یَوْمَ یَرَوْنَهَا لَمْ یَلْبَثُوا إِلَّا عَشِیَّةً أَوْ ضُحَاهَا (نازعات/46)</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روزى که آن را مى‏بینند، گویى که آنان جز شبى یا روزى درنگ نکرده‏اند</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lgn="ctr" eaLnBrk="1" hangingPunct="1">
              <a:defRPr/>
            </a:pP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Mitra" pitchFamily="2" charset="-78"/>
              </a:rPr>
              <a:t>داستان عزیر پیامبر در قرآن</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Mitra" pitchFamily="2" charset="-78"/>
            </a:endParaRPr>
          </a:p>
        </p:txBody>
      </p:sp>
      <p:sp>
        <p:nvSpPr>
          <p:cNvPr id="3" name="Content Placeholder 2"/>
          <p:cNvSpPr>
            <a:spLocks noGrp="1"/>
          </p:cNvSpPr>
          <p:nvPr>
            <p:ph idx="1"/>
          </p:nvPr>
        </p:nvSpPr>
        <p:spPr>
          <a:xfrm>
            <a:off x="228600" y="762000"/>
            <a:ext cx="8610600" cy="3124200"/>
          </a:xfrm>
          <a:ln>
            <a:noFill/>
          </a:ln>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200000"/>
              </a:lnSpc>
              <a:defRPr/>
            </a:pPr>
            <a: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يا همانند كسى كه از كنار يك آبادى (ويران شده) عبور كرد، در حالى كه ديوارهاى آن، به روى سقفها فرو ريخته بود، (و اجساد و استخوانهاى اهل آن، در هر سو پراكنده بود، او با خود) گفت: </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(چگونه </a:t>
            </a:r>
            <a: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خدا اينها را پس از مرگ، زنده مى‏كند</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 ) (</a:t>
            </a:r>
            <a: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در اين هنگام،) خدا او را يكصد سال </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میراند</a:t>
            </a:r>
            <a: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Mitra" pitchFamily="2" charset="-78"/>
              </a:rPr>
              <a:t>، سپس زنده كرد، و </a:t>
            </a:r>
            <a:r>
              <a:rPr lang="fa-IR" sz="2400" b="1" dirty="0">
                <a:ln w="11430"/>
                <a:solidFill>
                  <a:srgbClr val="FF0000"/>
                </a:solidFill>
                <a:effectLst>
                  <a:outerShdw blurRad="50800" dist="39000" dir="5460000" algn="tl">
                    <a:srgbClr val="000000">
                      <a:alpha val="38000"/>
                    </a:srgbClr>
                  </a:outerShdw>
                </a:effectLst>
                <a:cs typeface="B Mitra" pitchFamily="2" charset="-78"/>
              </a:rPr>
              <a:t>به او گفت: </a:t>
            </a:r>
            <a:r>
              <a:rPr lang="fa-IR" sz="2400" b="1" dirty="0" smtClean="0">
                <a:ln w="11430"/>
                <a:solidFill>
                  <a:srgbClr val="FF0000"/>
                </a:solidFill>
                <a:effectLst>
                  <a:outerShdw blurRad="50800" dist="39000" dir="5460000" algn="tl">
                    <a:srgbClr val="000000">
                      <a:alpha val="38000"/>
                    </a:srgbClr>
                  </a:outerShdw>
                </a:effectLst>
                <a:cs typeface="B Mitra" pitchFamily="2" charset="-78"/>
              </a:rPr>
              <a:t>چه </a:t>
            </a:r>
            <a:r>
              <a:rPr lang="fa-IR" sz="2400" b="1" dirty="0">
                <a:ln w="11430"/>
                <a:solidFill>
                  <a:srgbClr val="FF0000"/>
                </a:solidFill>
                <a:effectLst>
                  <a:outerShdw blurRad="50800" dist="39000" dir="5460000" algn="tl">
                    <a:srgbClr val="000000">
                      <a:alpha val="38000"/>
                    </a:srgbClr>
                  </a:outerShdw>
                </a:effectLst>
                <a:cs typeface="B Mitra" pitchFamily="2" charset="-78"/>
              </a:rPr>
              <a:t>قدر درنگ كردى </a:t>
            </a:r>
            <a:r>
              <a:rPr lang="fa-IR" sz="2400" b="1" dirty="0" smtClean="0">
                <a:ln w="11430"/>
                <a:solidFill>
                  <a:srgbClr val="FF0000"/>
                </a:solidFill>
                <a:effectLst>
                  <a:outerShdw blurRad="50800" dist="39000" dir="5460000" algn="tl">
                    <a:srgbClr val="000000">
                      <a:alpha val="38000"/>
                    </a:srgbClr>
                  </a:outerShdw>
                </a:effectLst>
                <a:cs typeface="B Mitra" pitchFamily="2" charset="-78"/>
              </a:rPr>
              <a:t>؟گفت</a:t>
            </a:r>
            <a:r>
              <a:rPr lang="fa-IR" sz="2400" b="1" dirty="0">
                <a:ln w="11430"/>
                <a:solidFill>
                  <a:srgbClr val="FF0000"/>
                </a:solidFill>
                <a:effectLst>
                  <a:outerShdw blurRad="50800" dist="39000" dir="5460000" algn="tl">
                    <a:srgbClr val="000000">
                      <a:alpha val="38000"/>
                    </a:srgbClr>
                  </a:outerShdw>
                </a:effectLst>
                <a:cs typeface="B Mitra" pitchFamily="2" charset="-78"/>
              </a:rPr>
              <a:t>: </a:t>
            </a:r>
            <a:r>
              <a:rPr lang="fa-IR" sz="2400" b="1" dirty="0" smtClean="0">
                <a:ln w="11430"/>
                <a:solidFill>
                  <a:srgbClr val="FF0000"/>
                </a:solidFill>
                <a:effectLst>
                  <a:outerShdw blurRad="50800" dist="39000" dir="5460000" algn="tl">
                    <a:srgbClr val="000000">
                      <a:alpha val="38000"/>
                    </a:srgbClr>
                  </a:outerShdw>
                </a:effectLst>
                <a:cs typeface="B Mitra" pitchFamily="2" charset="-78"/>
              </a:rPr>
              <a:t>يك </a:t>
            </a:r>
            <a:r>
              <a:rPr lang="fa-IR" sz="2400" b="1" dirty="0">
                <a:ln w="11430"/>
                <a:solidFill>
                  <a:srgbClr val="FF0000"/>
                </a:solidFill>
                <a:effectLst>
                  <a:outerShdw blurRad="50800" dist="39000" dir="5460000" algn="tl">
                    <a:srgbClr val="000000">
                      <a:alpha val="38000"/>
                    </a:srgbClr>
                  </a:outerShdw>
                </a:effectLst>
                <a:cs typeface="B Mitra" pitchFamily="2" charset="-78"/>
              </a:rPr>
              <a:t>روز، يا بخشى از يك </a:t>
            </a:r>
            <a:r>
              <a:rPr lang="fa-IR" sz="2400" b="1" dirty="0" smtClean="0">
                <a:ln w="11430"/>
                <a:solidFill>
                  <a:srgbClr val="FF0000"/>
                </a:solidFill>
                <a:effectLst>
                  <a:outerShdw blurRad="50800" dist="39000" dir="5460000" algn="tl">
                    <a:srgbClr val="000000">
                      <a:alpha val="38000"/>
                    </a:srgbClr>
                  </a:outerShdw>
                </a:effectLst>
                <a:cs typeface="B Mitra" pitchFamily="2" charset="-78"/>
              </a:rPr>
              <a:t>روز. </a:t>
            </a:r>
            <a:r>
              <a:rPr lang="fa-IR" sz="2400" b="1" dirty="0">
                <a:ln w="11430"/>
                <a:solidFill>
                  <a:srgbClr val="FF0000"/>
                </a:solidFill>
                <a:effectLst>
                  <a:outerShdw blurRad="50800" dist="39000" dir="5460000" algn="tl">
                    <a:srgbClr val="000000">
                      <a:alpha val="38000"/>
                    </a:srgbClr>
                  </a:outerShdw>
                </a:effectLst>
                <a:cs typeface="B Mitra" pitchFamily="2" charset="-78"/>
              </a:rPr>
              <a:t>فرمود: </a:t>
            </a:r>
            <a:r>
              <a:rPr lang="fa-IR" sz="2400" b="1" dirty="0" smtClean="0">
                <a:ln w="11430"/>
                <a:solidFill>
                  <a:srgbClr val="FF0000"/>
                </a:solidFill>
                <a:effectLst>
                  <a:outerShdw blurRad="50800" dist="39000" dir="5460000" algn="tl">
                    <a:srgbClr val="000000">
                      <a:alpha val="38000"/>
                    </a:srgbClr>
                  </a:outerShdw>
                </a:effectLst>
                <a:cs typeface="B Mitra" pitchFamily="2" charset="-78"/>
              </a:rPr>
              <a:t>نه</a:t>
            </a:r>
            <a:r>
              <a:rPr lang="fa-IR" sz="2400" b="1" dirty="0">
                <a:ln w="11430"/>
                <a:solidFill>
                  <a:srgbClr val="FF0000"/>
                </a:solidFill>
                <a:effectLst>
                  <a:outerShdw blurRad="50800" dist="39000" dir="5460000" algn="tl">
                    <a:srgbClr val="000000">
                      <a:alpha val="38000"/>
                    </a:srgbClr>
                  </a:outerShdw>
                </a:effectLst>
                <a:cs typeface="B Mitra" pitchFamily="2" charset="-78"/>
              </a:rPr>
              <a:t>، بلكه يكصد سال درنگ كردى! </a:t>
            </a:r>
            <a:r>
              <a:rPr lang="fa-IR" sz="2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cs typeface="B Mitra" pitchFamily="2" charset="-78"/>
              </a:rPr>
              <a:t>سوره بقره آیه 259</a:t>
            </a:r>
          </a:p>
          <a:p>
            <a:pPr eaLnBrk="1" hangingPunct="1">
              <a:lnSpc>
                <a:spcPct val="200000"/>
              </a:lnSpc>
              <a:defRPr/>
            </a:pPr>
            <a:endParaRPr lang="fa-IR" sz="2800" dirty="0">
              <a:ln w="11430"/>
              <a:solidFill>
                <a:srgbClr val="00B0F0"/>
              </a:solidFill>
              <a:effectLst>
                <a:outerShdw blurRad="50800" dist="39000" dir="5460000" algn="tl">
                  <a:srgbClr val="000000">
                    <a:alpha val="38000"/>
                  </a:srgbClr>
                </a:outerShdw>
              </a:effectLst>
              <a:cs typeface="B Mitra" pitchFamily="2" charset="-78"/>
            </a:endParaRPr>
          </a:p>
        </p:txBody>
      </p:sp>
      <p:sp>
        <p:nvSpPr>
          <p:cNvPr id="4" name="TextBox 3"/>
          <p:cNvSpPr txBox="1"/>
          <p:nvPr/>
        </p:nvSpPr>
        <p:spPr>
          <a:xfrm>
            <a:off x="152400" y="4191000"/>
            <a:ext cx="8839227" cy="278537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1">
            <a:spAutoFit/>
          </a:bodyPr>
          <a:lstStyle/>
          <a:p>
            <a:pPr algn="ctr">
              <a:lnSpc>
                <a:spcPct val="150000"/>
              </a:lnSpc>
              <a:defRPr/>
            </a:pPr>
            <a:r>
              <a:rPr lang="fa-IR" sz="40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cs typeface="B Mitra" pitchFamily="2" charset="-78"/>
              </a:rPr>
              <a:t>کسی که 100 سال قبل مرده فقط 13 ساعت و 10 دقیقه در بعد چهارم از مرگش می گذرد یعنی </a:t>
            </a:r>
            <a:r>
              <a:rPr lang="fa-IR" sz="40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cs typeface="B Mitra" pitchFamily="2" charset="-78"/>
              </a:rPr>
              <a:t>بخشی از یک روز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572528" cy="499744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defRPr/>
            </a:pP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چرا همه زمان ها در قرآن بر مبنای بعد چهارم است ؟  </a:t>
            </a:r>
          </a:p>
          <a:p>
            <a:pPr>
              <a:buFontTx/>
              <a:buNone/>
              <a:defRPr/>
            </a:pPr>
            <a:r>
              <a:rPr lang="fa-IR" sz="4000" b="1" dirty="0" smtClean="0">
                <a:ln w="1905"/>
                <a:solidFill>
                  <a:srgbClr val="0070C0"/>
                </a:solidFill>
                <a:effectLst>
                  <a:innerShdw blurRad="69850" dist="43180" dir="5400000">
                    <a:srgbClr val="000000">
                      <a:alpha val="65000"/>
                    </a:srgbClr>
                  </a:innerShdw>
                </a:effectLst>
                <a:cs typeface="B Mitra" pitchFamily="2" charset="-78"/>
              </a:rPr>
              <a:t>آنها </a:t>
            </a:r>
            <a:r>
              <a:rPr lang="fa-IR" sz="4400" b="1" dirty="0" smtClean="0">
                <a:ln w="1905"/>
                <a:solidFill>
                  <a:srgbClr val="0070C0"/>
                </a:solidFill>
                <a:effectLst>
                  <a:innerShdw blurRad="69850" dist="43180" dir="5400000">
                    <a:srgbClr val="000000">
                      <a:alpha val="65000"/>
                    </a:srgbClr>
                  </a:innerShdw>
                </a:effectLst>
                <a:cs typeface="B Mitra" pitchFamily="2" charset="-78"/>
              </a:rPr>
              <a:t>زندگى زودگذر دنيا </a:t>
            </a:r>
            <a:r>
              <a:rPr lang="fa-IR" sz="4000" b="1" dirty="0" smtClean="0">
                <a:ln w="1905"/>
                <a:solidFill>
                  <a:srgbClr val="0070C0"/>
                </a:solidFill>
                <a:effectLst>
                  <a:innerShdw blurRad="69850" dist="43180" dir="5400000">
                    <a:srgbClr val="000000">
                      <a:alpha val="65000"/>
                    </a:srgbClr>
                  </a:innerShdw>
                </a:effectLst>
                <a:cs typeface="B Mitra" pitchFamily="2" charset="-78"/>
              </a:rPr>
              <a:t>را دوست دارند در حالى كه پشت سر خود روز سخت و سنگينى را رها مى‏كنند</a:t>
            </a:r>
            <a:r>
              <a:rPr lang="fa-IR" sz="2800" b="1" dirty="0" smtClean="0">
                <a:ln w="1905"/>
                <a:solidFill>
                  <a:srgbClr val="0070C0"/>
                </a:solidFill>
                <a:effectLst>
                  <a:innerShdw blurRad="69850" dist="43180" dir="5400000">
                    <a:srgbClr val="000000">
                      <a:alpha val="65000"/>
                    </a:srgbClr>
                  </a:innerShdw>
                </a:effectLst>
                <a:cs typeface="B Mitra" pitchFamily="2" charset="-78"/>
              </a:rPr>
              <a:t>.( سوره انسان آیه 27)</a:t>
            </a:r>
            <a:endParaRPr lang="fa-IR" sz="4000" b="1" dirty="0">
              <a:ln w="1905"/>
              <a:solidFill>
                <a:srgbClr val="0070C0"/>
              </a:solidFill>
              <a:effectLst>
                <a:innerShdw blurRad="69850" dist="43180" dir="5400000">
                  <a:srgbClr val="000000">
                    <a:alpha val="65000"/>
                  </a:srgbClr>
                </a:innerShdw>
              </a:effectLst>
              <a:cs typeface="B Mitra" pitchFamily="2" charset="-78"/>
            </a:endParaRPr>
          </a:p>
        </p:txBody>
      </p:sp>
      <p:pic>
        <p:nvPicPr>
          <p:cNvPr id="4" name="Picture 3" descr="6645013425313.jpg"/>
          <p:cNvPicPr>
            <a:picLocks noChangeAspect="1"/>
          </p:cNvPicPr>
          <p:nvPr/>
        </p:nvPicPr>
        <p:blipFill>
          <a:blip r:embed="rId3"/>
          <a:stretch>
            <a:fillRect/>
          </a:stretch>
        </p:blipFill>
        <p:spPr>
          <a:xfrm>
            <a:off x="304800" y="4286256"/>
            <a:ext cx="2909878" cy="2571744"/>
          </a:xfrm>
          <a:prstGeom prst="roundRect">
            <a:avLst>
              <a:gd name="adj" fmla="val 16667"/>
            </a:avLst>
          </a:prstGeom>
          <a:ln>
            <a:noFill/>
          </a:ln>
          <a:effectLst>
            <a:glow rad="2286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381000"/>
          <a:ext cx="8839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graphicEl>
                                              <a:dgm id="{4C2E8260-B305-48AD-A211-214DA37C9E21}"/>
                                            </p:graphicEl>
                                          </p:spTgt>
                                        </p:tgtEl>
                                        <p:attrNameLst>
                                          <p:attrName>style.visibility</p:attrName>
                                        </p:attrNameLst>
                                      </p:cBhvr>
                                      <p:to>
                                        <p:strVal val="visible"/>
                                      </p:to>
                                    </p:set>
                                    <p:animEffect transition="in" filter="fade">
                                      <p:cBhvr>
                                        <p:cTn id="7" dur="2000"/>
                                        <p:tgtEl>
                                          <p:spTgt spid="4">
                                            <p:graphicEl>
                                              <a:dgm id="{4C2E8260-B305-48AD-A211-214DA37C9E21}"/>
                                            </p:graphic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graphicEl>
                                              <a:dgm id="{C6656FFC-FDCF-425B-A770-34FB511A2361}"/>
                                            </p:graphicEl>
                                          </p:spTgt>
                                        </p:tgtEl>
                                        <p:attrNameLst>
                                          <p:attrName>style.visibility</p:attrName>
                                        </p:attrNameLst>
                                      </p:cBhvr>
                                      <p:to>
                                        <p:strVal val="visible"/>
                                      </p:to>
                                    </p:set>
                                    <p:animEffect transition="in" filter="fade">
                                      <p:cBhvr>
                                        <p:cTn id="11" dur="2000"/>
                                        <p:tgtEl>
                                          <p:spTgt spid="4">
                                            <p:graphicEl>
                                              <a:dgm id="{C6656FFC-FDCF-425B-A770-34FB511A2361}"/>
                                            </p:graphic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graphicEl>
                                              <a:dgm id="{886AEBB8-5574-4175-8F9F-4AB619DBD46A}"/>
                                            </p:graphicEl>
                                          </p:spTgt>
                                        </p:tgtEl>
                                        <p:attrNameLst>
                                          <p:attrName>style.visibility</p:attrName>
                                        </p:attrNameLst>
                                      </p:cBhvr>
                                      <p:to>
                                        <p:strVal val="visible"/>
                                      </p:to>
                                    </p:set>
                                    <p:animEffect transition="in" filter="fade">
                                      <p:cBhvr>
                                        <p:cTn id="14" dur="2000"/>
                                        <p:tgtEl>
                                          <p:spTgt spid="4">
                                            <p:graphicEl>
                                              <a:dgm id="{886AEBB8-5574-4175-8F9F-4AB619DBD46A}"/>
                                            </p:graphicEl>
                                          </p:spTgt>
                                        </p:tgtEl>
                                      </p:cBhvr>
                                    </p:animEffect>
                                  </p:childTnLst>
                                </p:cTn>
                              </p:par>
                            </p:childTnLst>
                          </p:cTn>
                        </p:par>
                        <p:par>
                          <p:cTn id="15" fill="hold">
                            <p:stCondLst>
                              <p:cond delay="6000"/>
                            </p:stCondLst>
                            <p:childTnLst>
                              <p:par>
                                <p:cTn id="16" presetID="10" presetClass="entr" presetSubtype="0" fill="hold" grpId="0" nodeType="afterEffect">
                                  <p:stCondLst>
                                    <p:cond delay="1000"/>
                                  </p:stCondLst>
                                  <p:childTnLst>
                                    <p:set>
                                      <p:cBhvr>
                                        <p:cTn id="17" dur="1" fill="hold">
                                          <p:stCondLst>
                                            <p:cond delay="0"/>
                                          </p:stCondLst>
                                        </p:cTn>
                                        <p:tgtEl>
                                          <p:spTgt spid="4">
                                            <p:graphicEl>
                                              <a:dgm id="{D12027F5-26BE-4300-84B0-1B00FE1239FC}"/>
                                            </p:graphicEl>
                                          </p:spTgt>
                                        </p:tgtEl>
                                        <p:attrNameLst>
                                          <p:attrName>style.visibility</p:attrName>
                                        </p:attrNameLst>
                                      </p:cBhvr>
                                      <p:to>
                                        <p:strVal val="visible"/>
                                      </p:to>
                                    </p:set>
                                    <p:animEffect transition="in" filter="fade">
                                      <p:cBhvr>
                                        <p:cTn id="18" dur="2000"/>
                                        <p:tgtEl>
                                          <p:spTgt spid="4">
                                            <p:graphicEl>
                                              <a:dgm id="{D12027F5-26BE-4300-84B0-1B00FE1239FC}"/>
                                            </p:graphicEl>
                                          </p:spTgt>
                                        </p:tgtEl>
                                      </p:cBhvr>
                                    </p:animEffect>
                                  </p:childTnLst>
                                </p:cTn>
                              </p:par>
                            </p:childTnLst>
                          </p:cTn>
                        </p:par>
                        <p:par>
                          <p:cTn id="19" fill="hold">
                            <p:stCondLst>
                              <p:cond delay="9000"/>
                            </p:stCondLst>
                            <p:childTnLst>
                              <p:par>
                                <p:cTn id="20" presetID="10" presetClass="entr" presetSubtype="0" fill="hold" grpId="0" nodeType="afterEffect">
                                  <p:stCondLst>
                                    <p:cond delay="1000"/>
                                  </p:stCondLst>
                                  <p:childTnLst>
                                    <p:set>
                                      <p:cBhvr>
                                        <p:cTn id="21" dur="1" fill="hold">
                                          <p:stCondLst>
                                            <p:cond delay="0"/>
                                          </p:stCondLst>
                                        </p:cTn>
                                        <p:tgtEl>
                                          <p:spTgt spid="4">
                                            <p:graphicEl>
                                              <a:dgm id="{CADEED6A-A885-4070-B4FC-F7FD3D7972C6}"/>
                                            </p:graphicEl>
                                          </p:spTgt>
                                        </p:tgtEl>
                                        <p:attrNameLst>
                                          <p:attrName>style.visibility</p:attrName>
                                        </p:attrNameLst>
                                      </p:cBhvr>
                                      <p:to>
                                        <p:strVal val="visible"/>
                                      </p:to>
                                    </p:set>
                                    <p:animEffect transition="in" filter="fade">
                                      <p:cBhvr>
                                        <p:cTn id="22" dur="2000"/>
                                        <p:tgtEl>
                                          <p:spTgt spid="4">
                                            <p:graphicEl>
                                              <a:dgm id="{CADEED6A-A885-4070-B4FC-F7FD3D7972C6}"/>
                                            </p:graphicEl>
                                          </p:spTgt>
                                        </p:tgtEl>
                                      </p:cBhvr>
                                    </p:animEffect>
                                  </p:childTnLst>
                                </p:cTn>
                              </p:par>
                            </p:childTnLst>
                          </p:cTn>
                        </p:par>
                        <p:par>
                          <p:cTn id="23" fill="hold">
                            <p:stCondLst>
                              <p:cond delay="12000"/>
                            </p:stCondLst>
                            <p:childTnLst>
                              <p:par>
                                <p:cTn id="24" presetID="10" presetClass="entr" presetSubtype="0" fill="hold" grpId="0" nodeType="afterEffect">
                                  <p:stCondLst>
                                    <p:cond delay="1000"/>
                                  </p:stCondLst>
                                  <p:childTnLst>
                                    <p:set>
                                      <p:cBhvr>
                                        <p:cTn id="25" dur="1" fill="hold">
                                          <p:stCondLst>
                                            <p:cond delay="0"/>
                                          </p:stCondLst>
                                        </p:cTn>
                                        <p:tgtEl>
                                          <p:spTgt spid="4">
                                            <p:graphicEl>
                                              <a:dgm id="{8A4BCD77-3C33-4A03-93C7-261B7913FACD}"/>
                                            </p:graphicEl>
                                          </p:spTgt>
                                        </p:tgtEl>
                                        <p:attrNameLst>
                                          <p:attrName>style.visibility</p:attrName>
                                        </p:attrNameLst>
                                      </p:cBhvr>
                                      <p:to>
                                        <p:strVal val="visible"/>
                                      </p:to>
                                    </p:set>
                                    <p:animEffect transition="in" filter="fade">
                                      <p:cBhvr>
                                        <p:cTn id="26" dur="2000"/>
                                        <p:tgtEl>
                                          <p:spTgt spid="4">
                                            <p:graphicEl>
                                              <a:dgm id="{8A4BCD77-3C33-4A03-93C7-261B7913FA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pPr algn="ctr">
              <a:defRPr/>
            </a:pPr>
            <a:r>
              <a:rPr lang="fa-IR" sz="138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reflection blurRad="6350" stA="60000" endA="900" endPos="58000" dir="5400000" sy="-100000" algn="bl" rotWithShape="0"/>
                </a:effectLst>
                <a:cs typeface="B Mitra" pitchFamily="2" charset="-78"/>
              </a:rPr>
              <a:t>معاد و فیزیک </a:t>
            </a:r>
            <a:endParaRPr lang="fa-IR" sz="138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reflection blurRad="6350" stA="60000" endA="900" endPos="58000" dir="5400000" sy="-100000" algn="bl" rotWithShape="0"/>
              </a:effectLst>
              <a:cs typeface="B Mitra"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3861"/>
            <a:ext cx="8458200" cy="6463308"/>
          </a:xfrm>
          <a:prstGeom prst="rect">
            <a:avLst/>
          </a:prstGeom>
          <a:noFill/>
        </p:spPr>
        <p:txBody>
          <a:bodyPr wrap="square" rtlCol="1">
            <a:spAutoFit/>
          </a:bodyPr>
          <a:lstStyle/>
          <a:p>
            <a:pPr algn="r"/>
            <a:r>
              <a:rPr lang="fa-IR" b="1" dirty="0" smtClean="0">
                <a:solidFill>
                  <a:srgbClr val="FF0000"/>
                </a:solidFill>
              </a:rPr>
              <a:t>و) 11 سپتامبر</a:t>
            </a:r>
            <a:endParaRPr lang="en-US" b="1" dirty="0" smtClean="0">
              <a:solidFill>
                <a:srgbClr val="FF0000"/>
              </a:solidFill>
            </a:endParaRPr>
          </a:p>
          <a:p>
            <a:pPr algn="r"/>
            <a:r>
              <a:rPr lang="fa-IR" dirty="0" smtClean="0"/>
              <a:t>همانطور که می دانید: </a:t>
            </a:r>
            <a:endParaRPr lang="en-US" dirty="0" smtClean="0"/>
          </a:p>
          <a:p>
            <a:pPr algn="r"/>
            <a:r>
              <a:rPr lang="fa-IR" dirty="0" smtClean="0"/>
              <a:t>1 - برجهای دوقلو 109 طبقه داشتند؛</a:t>
            </a:r>
            <a:endParaRPr lang="en-US" dirty="0" smtClean="0"/>
          </a:p>
          <a:p>
            <a:pPr algn="r"/>
            <a:r>
              <a:rPr lang="fa-IR" dirty="0" smtClean="0"/>
              <a:t>2 – این حادثه در خیابان جرف هار نیویورک اتفاق افتاد؛</a:t>
            </a:r>
            <a:endParaRPr lang="en-US" dirty="0" smtClean="0"/>
          </a:p>
          <a:p>
            <a:pPr algn="r"/>
            <a:r>
              <a:rPr lang="fa-IR" dirty="0" smtClean="0"/>
              <a:t>3 – زمان حادثه ماه سپتامبر یعنی ماه نهم میلادی و در روز یازدهم این ماه اتفاق افتاد؛</a:t>
            </a:r>
            <a:endParaRPr lang="en-US" dirty="0" smtClean="0"/>
          </a:p>
          <a:p>
            <a:pPr algn="r"/>
            <a:r>
              <a:rPr lang="fa-IR" dirty="0" smtClean="0"/>
              <a:t> </a:t>
            </a:r>
            <a:endParaRPr lang="en-US" dirty="0" smtClean="0"/>
          </a:p>
          <a:p>
            <a:pPr algn="ctr"/>
            <a:r>
              <a:rPr lang="fa-IR" dirty="0" smtClean="0"/>
              <a:t>حالا به این آیه از قرآن کریم دقت فرمایید:</a:t>
            </a:r>
            <a:endParaRPr lang="en-US" dirty="0" smtClean="0"/>
          </a:p>
          <a:p>
            <a:pPr algn="ctr"/>
            <a:r>
              <a:rPr lang="fa-IR" sz="2000" b="1" dirty="0" smtClean="0">
                <a:solidFill>
                  <a:srgbClr val="23B751"/>
                </a:solidFill>
              </a:rPr>
              <a:t>اَفَمَن اَسَّسَ بُنیانَهُ عَلی تَقوی مِنَ اللهِ وَ رِضوان خَیرٌ اَم مَن اَسَّسَ بُنیانَهُ عَلی شَفا جُرُفٍ هار فَانهارَ بِهِ فی نارِ جَهَنَّمَ وَ اللهُ لا یَهدِی القومَ الظالمین</a:t>
            </a:r>
            <a:endParaRPr lang="en-US" sz="2000" b="1" dirty="0" smtClean="0">
              <a:solidFill>
                <a:srgbClr val="23B751"/>
              </a:solidFill>
            </a:endParaRPr>
          </a:p>
          <a:p>
            <a:pPr algn="ctr"/>
            <a:r>
              <a:rPr lang="fa-IR" dirty="0" smtClean="0"/>
              <a:t>ترجمه: آیا کسیکه مسجدی (بنائی) با نیت تقوی و خداپرستی بنا کرده و رضای حق را طالب است، مانند کسی است (قابل مقایسه است با کسی) که بنائی را بر پایه سستی  در کنار سیلی که آن را ویران خواهد کرد ساخته؟ و عاقبت آن بنا از پایه به آتش دوزخ خواهد افتاد. و خداوند ستمگران را به هیچ راه سعادتی هدایت نخواهد کرد.</a:t>
            </a:r>
            <a:endParaRPr lang="en-US" dirty="0" smtClean="0"/>
          </a:p>
          <a:p>
            <a:pPr algn="r"/>
            <a:r>
              <a:rPr lang="fa-IR" dirty="0" smtClean="0"/>
              <a:t>حالا به نکات قابل استخراج از آیه توجه کنید:</a:t>
            </a:r>
            <a:endParaRPr lang="en-US" dirty="0" smtClean="0"/>
          </a:p>
          <a:p>
            <a:pPr algn="r"/>
            <a:r>
              <a:rPr lang="fa-IR" dirty="0" smtClean="0"/>
              <a:t>1 –  این آیه در سوره توبه یعنی سوره نهم قرآن کریم آمده که حاوی دو نکته است: </a:t>
            </a:r>
            <a:endParaRPr lang="en-US" dirty="0" smtClean="0"/>
          </a:p>
          <a:p>
            <a:pPr algn="r"/>
            <a:r>
              <a:rPr lang="fa-IR" dirty="0" smtClean="0"/>
              <a:t>الف :  سوره توبه که با بیزاری خداوند و رسولش از مشرکان آغاز می شود و آیات آن درباره مشرکین می باشد.</a:t>
            </a:r>
            <a:endParaRPr lang="en-US" dirty="0" smtClean="0"/>
          </a:p>
          <a:p>
            <a:pPr algn="r"/>
            <a:r>
              <a:rPr lang="fa-IR" dirty="0" smtClean="0"/>
              <a:t>ب :  شماره سوره قرآن که عدد 9 بوده و آن را به ماه سپتامبر یعنی ماه نهم میلادی که حادثه در آن واقع شده ربط می دهیم.</a:t>
            </a:r>
            <a:endParaRPr lang="en-US" dirty="0" smtClean="0"/>
          </a:p>
          <a:p>
            <a:pPr algn="r"/>
            <a:r>
              <a:rPr lang="fa-IR" dirty="0" smtClean="0"/>
              <a:t>2 –  این آیه در جزء یازدهم قرآن می باشد که آن را به روز حادثه یعنی 11 سپتامبر ربط می دهیم.</a:t>
            </a:r>
            <a:endParaRPr lang="en-US" dirty="0" smtClean="0"/>
          </a:p>
          <a:p>
            <a:pPr algn="r"/>
            <a:r>
              <a:rPr lang="fa-IR" dirty="0" smtClean="0"/>
              <a:t>3 –  شماره آیه 109 می باشد که آن را به تعداد طبقات برجها ربط می دهیم.</a:t>
            </a:r>
            <a:endParaRPr lang="en-US" dirty="0" smtClean="0"/>
          </a:p>
          <a:p>
            <a:pPr algn="r"/>
            <a:r>
              <a:rPr lang="fa-IR" dirty="0" smtClean="0"/>
              <a:t>4 –  و کلمه جرف هار در این آیه شریفه که نام خیابانی است که برجها در آن قرار داشتند که بنده خودم در تلویزیون در سالگرد این حادثه آن را به صراحت دیدم و خبرنگار در کنار تابلوی این خیابان ایستاده بود و گفت: اینجا خیابان جرف هار مکانی است که برجهای دوقلو در آن قرار داشت. و شما با یک جستجوی ساده در اینترنت به این مسئله واقف خواهید شد.</a:t>
            </a:r>
            <a:endParaRPr lang="en-US" dirty="0" smtClean="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228600" y="3810000"/>
            <a:ext cx="4419600" cy="2694432"/>
          </a:xfrm>
          <a:prstGeom prst="righ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0" y="274638"/>
            <a:ext cx="9144000" cy="1143000"/>
          </a:xfrm>
        </p:spPr>
        <p:txBody>
          <a:bodyPr>
            <a:normAutofit fontScale="90000"/>
          </a:bodyPr>
          <a:lstStyle/>
          <a:p>
            <a:pPr algn="ctr"/>
            <a:r>
              <a:rPr lang="fa-IR" sz="7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فرمول ریاضی معاد جسمانی</a:t>
            </a:r>
            <a:endParaRPr lang="fa-IR"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0" y="1752600"/>
            <a:ext cx="9144000" cy="1752600"/>
          </a:xfrm>
        </p:spPr>
        <p:txBody>
          <a:bodyPr>
            <a:normAutofit fontScale="92500" lnSpcReduction="20000"/>
          </a:bodyPr>
          <a:lstStyle/>
          <a:p>
            <a:pPr algn="ctr">
              <a:lnSpc>
                <a:spcPct val="150000"/>
              </a:lnSpc>
              <a:buNone/>
            </a:pPr>
            <a:r>
              <a:rPr lang="fa-I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اگر بدن ما تبدیل به انرژی شده باشد دوباره عینا” به ماده تبدیل شده و زنده خواهد شد</a:t>
            </a:r>
            <a:endPar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grpSp>
        <p:nvGrpSpPr>
          <p:cNvPr id="10" name="Group 14"/>
          <p:cNvGrpSpPr/>
          <p:nvPr/>
        </p:nvGrpSpPr>
        <p:grpSpPr>
          <a:xfrm>
            <a:off x="76199" y="4343400"/>
            <a:ext cx="3962401" cy="1358682"/>
            <a:chOff x="0" y="2971800"/>
            <a:chExt cx="3962401" cy="1358682"/>
          </a:xfrm>
        </p:grpSpPr>
        <p:sp>
          <p:nvSpPr>
            <p:cNvPr id="4" name="TextBox 3"/>
            <p:cNvSpPr txBox="1"/>
            <p:nvPr/>
          </p:nvSpPr>
          <p:spPr>
            <a:xfrm>
              <a:off x="0" y="3222486"/>
              <a:ext cx="3733800" cy="1107996"/>
            </a:xfrm>
            <a:prstGeom prst="rect">
              <a:avLst/>
            </a:prstGeom>
            <a:noFill/>
          </p:spPr>
          <p:txBody>
            <a:bodyPr wrap="square" rtlCol="1">
              <a:spAutoFit/>
            </a:bodyPr>
            <a:lstStyle/>
            <a:p>
              <a:pPr algn="ctr"/>
              <a:r>
                <a:rPr lang="en-US" sz="6600" b="1" dirty="0" smtClean="0">
                  <a:solidFill>
                    <a:schemeClr val="bg1"/>
                  </a:solidFill>
                  <a:cs typeface="Arabic Transparent" pitchFamily="2" charset="-78"/>
                </a:rPr>
                <a:t>E = M. C</a:t>
              </a:r>
            </a:p>
          </p:txBody>
        </p:sp>
        <p:sp>
          <p:nvSpPr>
            <p:cNvPr id="5" name="TextBox 4"/>
            <p:cNvSpPr txBox="1"/>
            <p:nvPr/>
          </p:nvSpPr>
          <p:spPr>
            <a:xfrm>
              <a:off x="3434691" y="2971800"/>
              <a:ext cx="527710" cy="830997"/>
            </a:xfrm>
            <a:prstGeom prst="rect">
              <a:avLst/>
            </a:prstGeom>
            <a:noFill/>
          </p:spPr>
          <p:txBody>
            <a:bodyPr wrap="none" rtlCol="1">
              <a:spAutoFit/>
            </a:bodyPr>
            <a:lstStyle/>
            <a:p>
              <a:r>
                <a:rPr lang="en-US" sz="4800" b="1" dirty="0" smtClean="0">
                  <a:solidFill>
                    <a:schemeClr val="bg1"/>
                  </a:solidFill>
                </a:rPr>
                <a:t>2</a:t>
              </a:r>
              <a:endParaRPr lang="fa-IR" sz="4800" b="1" dirty="0">
                <a:solidFill>
                  <a:schemeClr val="bg1"/>
                </a:solidFill>
              </a:endParaRPr>
            </a:p>
          </p:txBody>
        </p:sp>
      </p:grpSp>
      <p:grpSp>
        <p:nvGrpSpPr>
          <p:cNvPr id="12" name="Group 13"/>
          <p:cNvGrpSpPr/>
          <p:nvPr/>
        </p:nvGrpSpPr>
        <p:grpSpPr>
          <a:xfrm>
            <a:off x="4724400" y="4073604"/>
            <a:ext cx="4191000" cy="2174796"/>
            <a:chOff x="228600" y="4607004"/>
            <a:chExt cx="4191000" cy="2174796"/>
          </a:xfrm>
        </p:grpSpPr>
        <p:sp>
          <p:nvSpPr>
            <p:cNvPr id="6" name="TextBox 5"/>
            <p:cNvSpPr txBox="1"/>
            <p:nvPr/>
          </p:nvSpPr>
          <p:spPr>
            <a:xfrm>
              <a:off x="228600" y="5064204"/>
              <a:ext cx="2286000" cy="1107996"/>
            </a:xfrm>
            <a:prstGeom prst="rect">
              <a:avLst/>
            </a:prstGeom>
            <a:noFill/>
          </p:spPr>
          <p:txBody>
            <a:bodyPr wrap="square" rtlCol="1">
              <a:spAutoFit/>
            </a:bodyPr>
            <a:lstStyle/>
            <a:p>
              <a:pPr algn="ctr"/>
              <a:r>
                <a:rPr lang="en-US" sz="6600" b="1" dirty="0" smtClean="0">
                  <a:solidFill>
                    <a:schemeClr val="accent2">
                      <a:lumMod val="75000"/>
                    </a:schemeClr>
                  </a:solidFill>
                  <a:cs typeface="Arabic Transparent" pitchFamily="2" charset="-78"/>
                </a:rPr>
                <a:t>M =</a:t>
              </a:r>
            </a:p>
          </p:txBody>
        </p:sp>
        <p:sp>
          <p:nvSpPr>
            <p:cNvPr id="7" name="TextBox 6"/>
            <p:cNvSpPr txBox="1"/>
            <p:nvPr/>
          </p:nvSpPr>
          <p:spPr>
            <a:xfrm>
              <a:off x="3657600" y="5569803"/>
              <a:ext cx="527710" cy="830997"/>
            </a:xfrm>
            <a:prstGeom prst="rect">
              <a:avLst/>
            </a:prstGeom>
            <a:noFill/>
          </p:spPr>
          <p:txBody>
            <a:bodyPr wrap="none" rtlCol="1">
              <a:spAutoFit/>
            </a:bodyPr>
            <a:lstStyle/>
            <a:p>
              <a:r>
                <a:rPr lang="en-US" sz="4800" b="1" dirty="0" smtClean="0">
                  <a:solidFill>
                    <a:schemeClr val="accent2">
                      <a:lumMod val="75000"/>
                    </a:schemeClr>
                  </a:solidFill>
                </a:rPr>
                <a:t>2</a:t>
              </a:r>
              <a:endParaRPr lang="fa-IR" sz="4800" b="1" dirty="0">
                <a:solidFill>
                  <a:schemeClr val="accent2">
                    <a:lumMod val="75000"/>
                  </a:schemeClr>
                </a:solidFill>
              </a:endParaRPr>
            </a:p>
          </p:txBody>
        </p:sp>
        <p:sp>
          <p:nvSpPr>
            <p:cNvPr id="8" name="TextBox 7"/>
            <p:cNvSpPr txBox="1"/>
            <p:nvPr/>
          </p:nvSpPr>
          <p:spPr>
            <a:xfrm>
              <a:off x="2362200" y="5673804"/>
              <a:ext cx="1905000" cy="1107996"/>
            </a:xfrm>
            <a:prstGeom prst="rect">
              <a:avLst/>
            </a:prstGeom>
            <a:noFill/>
          </p:spPr>
          <p:txBody>
            <a:bodyPr wrap="square" rtlCol="1">
              <a:spAutoFit/>
            </a:bodyPr>
            <a:lstStyle/>
            <a:p>
              <a:pPr algn="ctr"/>
              <a:r>
                <a:rPr lang="en-US" sz="6600" b="1" dirty="0" smtClean="0">
                  <a:solidFill>
                    <a:schemeClr val="accent2">
                      <a:lumMod val="75000"/>
                    </a:schemeClr>
                  </a:solidFill>
                  <a:cs typeface="Arabic Transparent" pitchFamily="2" charset="-78"/>
                </a:rPr>
                <a:t> C</a:t>
              </a:r>
            </a:p>
          </p:txBody>
        </p:sp>
        <p:sp>
          <p:nvSpPr>
            <p:cNvPr id="9" name="TextBox 8"/>
            <p:cNvSpPr txBox="1"/>
            <p:nvPr/>
          </p:nvSpPr>
          <p:spPr>
            <a:xfrm>
              <a:off x="2286000" y="4607004"/>
              <a:ext cx="2133600" cy="1107996"/>
            </a:xfrm>
            <a:prstGeom prst="rect">
              <a:avLst/>
            </a:prstGeom>
            <a:noFill/>
          </p:spPr>
          <p:txBody>
            <a:bodyPr wrap="square" rtlCol="1">
              <a:spAutoFit/>
            </a:bodyPr>
            <a:lstStyle/>
            <a:p>
              <a:pPr algn="ctr"/>
              <a:r>
                <a:rPr lang="en-US" sz="6600" b="1" dirty="0" smtClean="0">
                  <a:solidFill>
                    <a:schemeClr val="accent2">
                      <a:lumMod val="75000"/>
                    </a:schemeClr>
                  </a:solidFill>
                  <a:cs typeface="Arabic Transparent" pitchFamily="2" charset="-78"/>
                </a:rPr>
                <a:t>E</a:t>
              </a:r>
            </a:p>
          </p:txBody>
        </p:sp>
        <p:cxnSp>
          <p:nvCxnSpPr>
            <p:cNvPr id="11" name="Straight Connector 10"/>
            <p:cNvCxnSpPr/>
            <p:nvPr/>
          </p:nvCxnSpPr>
          <p:spPr>
            <a:xfrm>
              <a:off x="2514600" y="5638800"/>
              <a:ext cx="1752600" cy="2059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7315200" y="4099034"/>
            <a:ext cx="1143000" cy="9906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8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معاد جسمانی</a:t>
            </a:r>
            <a:endParaRPr lang="fa-IR"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304800" y="1570037"/>
            <a:ext cx="8686800" cy="4830763"/>
          </a:xfrm>
        </p:spPr>
        <p:txBody>
          <a:bodyPr/>
          <a:lstStyle/>
          <a:p>
            <a:pPr algn="ctr">
              <a:buNone/>
            </a:pPr>
            <a:r>
              <a:rPr lang="fa-I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و در صور دميده مى‏شود، و تمام كسانى كه در آسمانها و زمين هستند مى‏ميرند مگر كسانى كه خدا بخواهد، سپس </a:t>
            </a: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بار ديگر در صور دميده</a:t>
            </a:r>
            <a:r>
              <a:rPr lang="fa-I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مى‏شود، ناگهان همگى بپا مى‏خيزند، و در انتظار (حساب و جزا) هستند. </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سوره زمر آیه 68</a:t>
            </a:r>
            <a:endPar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fa-IR" sz="8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معاد جسمانی</a:t>
            </a:r>
            <a:endParaRPr lang="fa-IR" sz="80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pic>
        <p:nvPicPr>
          <p:cNvPr id="1026" name="Picture 2"/>
          <p:cNvPicPr>
            <a:picLocks noChangeAspect="1" noChangeArrowheads="1"/>
          </p:cNvPicPr>
          <p:nvPr/>
        </p:nvPicPr>
        <p:blipFill>
          <a:blip r:embed="rId3" cstate="email"/>
          <a:srcRect/>
          <a:stretch>
            <a:fillRect/>
          </a:stretch>
        </p:blipFill>
        <p:spPr bwMode="auto">
          <a:xfrm>
            <a:off x="3221636" y="1600200"/>
            <a:ext cx="5693764" cy="3276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p:cNvPicPr>
            <a:picLocks noChangeAspect="1" noChangeArrowheads="1"/>
          </p:cNvPicPr>
          <p:nvPr/>
        </p:nvPicPr>
        <p:blipFill>
          <a:blip r:embed="rId4" cstate="email"/>
          <a:srcRect/>
          <a:stretch>
            <a:fillRect/>
          </a:stretch>
        </p:blipFill>
        <p:spPr bwMode="auto">
          <a:xfrm>
            <a:off x="136161" y="3962400"/>
            <a:ext cx="4740639"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Up-Down Arrow 6"/>
          <p:cNvSpPr/>
          <p:nvPr/>
        </p:nvSpPr>
        <p:spPr>
          <a:xfrm rot="3669073">
            <a:off x="5654141" y="3056180"/>
            <a:ext cx="484632" cy="3147223"/>
          </a:xfrm>
          <a:prstGeom prst="upDownArrow">
            <a:avLst>
              <a:gd name="adj1" fmla="val 70270"/>
              <a:gd name="adj2" fmla="val 152027"/>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92500"/>
          </a:bodyPr>
          <a:lstStyle/>
          <a:p>
            <a:pPr algn="ctr" eaLnBrk="1" hangingPunct="1">
              <a:lnSpc>
                <a:spcPct val="150000"/>
              </a:lnSpc>
              <a:buFontTx/>
              <a:buNone/>
              <a:defRPr/>
            </a:pPr>
            <a:r>
              <a:rPr lang="fa-IR" sz="8800"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rPr>
              <a:t>بعد چهارم و جابجائی اجسام سه بعدی</a:t>
            </a:r>
            <a:endParaRPr lang="fa-IR" sz="88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pPr algn="ctr"/>
            <a:r>
              <a:rPr lang="fa-IR" sz="7200" b="1" dirty="0" smtClean="0">
                <a:ln w="18000">
                  <a:solidFill>
                    <a:schemeClr val="accent2">
                      <a:satMod val="140000"/>
                    </a:schemeClr>
                  </a:solidFill>
                  <a:prstDash val="solid"/>
                  <a:miter lim="800000"/>
                </a:ln>
                <a:solidFill>
                  <a:schemeClr val="accent1">
                    <a:lumMod val="90000"/>
                  </a:schemeClr>
                </a:solidFill>
                <a:effectLst>
                  <a:outerShdw blurRad="25500" dist="23000" dir="7020000" algn="tl">
                    <a:srgbClr val="000000">
                      <a:alpha val="50000"/>
                    </a:srgbClr>
                  </a:outerShdw>
                </a:effectLst>
                <a:cs typeface="B Mitra" pitchFamily="2" charset="-78"/>
              </a:rPr>
              <a:t/>
            </a:r>
            <a:br>
              <a:rPr lang="fa-IR" sz="7200" b="1" dirty="0" smtClean="0">
                <a:ln w="18000">
                  <a:solidFill>
                    <a:schemeClr val="accent2">
                      <a:satMod val="140000"/>
                    </a:schemeClr>
                  </a:solidFill>
                  <a:prstDash val="solid"/>
                  <a:miter lim="800000"/>
                </a:ln>
                <a:solidFill>
                  <a:schemeClr val="accent1">
                    <a:lumMod val="90000"/>
                  </a:schemeClr>
                </a:solidFill>
                <a:effectLst>
                  <a:outerShdw blurRad="25500" dist="23000" dir="7020000" algn="tl">
                    <a:srgbClr val="000000">
                      <a:alpha val="50000"/>
                    </a:srgbClr>
                  </a:outerShdw>
                </a:effectLst>
                <a:cs typeface="B Mitra" pitchFamily="2" charset="-78"/>
              </a:rPr>
            </a:br>
            <a:r>
              <a:rPr lang="fa-IR" sz="6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cs typeface="B Mitra" pitchFamily="2" charset="-78"/>
              </a:rPr>
              <a:t>یعنی در زمان ثابت ، طول ، عرض و ارتفاع جسم عوض می شود</a:t>
            </a:r>
            <a:endParaRPr lang="fa-IR"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cs typeface="B Mitra" pitchFamily="2" charset="-78"/>
            </a:endParaRPr>
          </a:p>
        </p:txBody>
      </p:sp>
      <p:pic>
        <p:nvPicPr>
          <p:cNvPr id="4" name="Content Placeholder 3" descr="Ammame 19 Mordad 86 (58).JPG"/>
          <p:cNvPicPr>
            <a:picLocks noGrp="1" noChangeAspect="1"/>
          </p:cNvPicPr>
          <p:nvPr>
            <p:ph idx="1"/>
          </p:nvPr>
        </p:nvPicPr>
        <p:blipFill>
          <a:blip r:embed="rId3" cstate="email"/>
          <a:stretch>
            <a:fillRect/>
          </a:stretch>
        </p:blipFill>
        <p:spPr>
          <a:xfrm>
            <a:off x="152400" y="0"/>
            <a:ext cx="8859309" cy="6644482"/>
          </a:xfrm>
          <a:prstGeom prst="rect">
            <a:avLst/>
          </a:prstGeom>
          <a:ln>
            <a:noFill/>
          </a:ln>
          <a:effectLst>
            <a:softEdge rad="112500"/>
          </a:effectLst>
        </p:spPr>
      </p:pic>
      <p:grpSp>
        <p:nvGrpSpPr>
          <p:cNvPr id="3" name="Group 4"/>
          <p:cNvGrpSpPr/>
          <p:nvPr/>
        </p:nvGrpSpPr>
        <p:grpSpPr>
          <a:xfrm>
            <a:off x="685800" y="3276600"/>
            <a:ext cx="4419602" cy="3124200"/>
            <a:chOff x="3035968" y="3184634"/>
            <a:chExt cx="3898233" cy="3608388"/>
          </a:xfrm>
          <a:effectLst>
            <a:glow rad="228600">
              <a:schemeClr val="accent2">
                <a:satMod val="175000"/>
                <a:alpha val="40000"/>
              </a:schemeClr>
            </a:glow>
          </a:effectLst>
        </p:grpSpPr>
        <p:pic>
          <p:nvPicPr>
            <p:cNvPr id="6" name="Picture 2" descr="threed1.gif"/>
            <p:cNvPicPr>
              <a:picLocks noChangeAspect="1"/>
            </p:cNvPicPr>
            <p:nvPr/>
          </p:nvPicPr>
          <p:blipFill>
            <a:blip r:embed="rId4"/>
            <a:srcRect l="18224" t="12213" r="5238" b="32565"/>
            <a:stretch>
              <a:fillRect/>
            </a:stretch>
          </p:blipFill>
          <p:spPr bwMode="auto">
            <a:xfrm>
              <a:off x="3035968" y="3184634"/>
              <a:ext cx="3886200" cy="3608388"/>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V="1">
              <a:off x="4419600" y="4038600"/>
              <a:ext cx="1905000" cy="1295400"/>
            </a:xfrm>
            <a:prstGeom prst="straightConnector1">
              <a:avLst/>
            </a:prstGeom>
            <a:ln>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19787" y="3733800"/>
              <a:ext cx="1314414" cy="324750"/>
            </a:xfrm>
            <a:prstGeom prst="rect">
              <a:avLst/>
            </a:prstGeom>
            <a:noFill/>
          </p:spPr>
          <p:txBody>
            <a:bodyPr wrap="none" rtlCol="1">
              <a:spAutoFit/>
            </a:bodyPr>
            <a:lstStyle/>
            <a:p>
              <a:pPr>
                <a:defRPr/>
              </a:pPr>
              <a:r>
                <a:rPr lang="en-US" sz="1100" dirty="0">
                  <a:solidFill>
                    <a:schemeClr val="accent2">
                      <a:lumMod val="75000"/>
                    </a:schemeClr>
                  </a:solidFill>
                  <a:latin typeface="Elephant" pitchFamily="18" charset="0"/>
                </a:rPr>
                <a:t>W- Axis (t)</a:t>
              </a:r>
              <a:endParaRPr lang="fa-IR" sz="1100" dirty="0">
                <a:solidFill>
                  <a:schemeClr val="accent2">
                    <a:lumMod val="75000"/>
                  </a:schemeClr>
                </a:solidFill>
                <a:latin typeface="Elephant" pitchFamily="18" charset="0"/>
              </a:endParaRPr>
            </a:p>
          </p:txBody>
        </p:sp>
        <p:sp>
          <p:nvSpPr>
            <p:cNvPr id="9" name="Oval 8"/>
            <p:cNvSpPr/>
            <p:nvPr/>
          </p:nvSpPr>
          <p:spPr>
            <a:xfrm>
              <a:off x="5000625" y="4845050"/>
              <a:ext cx="152400"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0" name="Oval 9"/>
            <p:cNvSpPr/>
            <p:nvPr/>
          </p:nvSpPr>
          <p:spPr>
            <a:xfrm>
              <a:off x="5638800" y="4387850"/>
              <a:ext cx="152400"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1" name="Oval 10"/>
            <p:cNvSpPr/>
            <p:nvPr/>
          </p:nvSpPr>
          <p:spPr>
            <a:xfrm>
              <a:off x="6019800" y="4114800"/>
              <a:ext cx="152400"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152400"/>
            <a:ext cx="7400948" cy="1143000"/>
          </a:xfrm>
        </p:spPr>
        <p:txBody>
          <a:bodyPr>
            <a:normAutofit fontScale="90000"/>
          </a:bodyPr>
          <a:lstStyle/>
          <a:p>
            <a:pPr algn="ctr" eaLnBrk="1" hangingPunct="1">
              <a:defRPr/>
            </a:pPr>
            <a:r>
              <a:rPr lang="fa-IR" sz="4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بعد چهارم و جابجائی اجسام سه بعدی</a:t>
            </a:r>
            <a:r>
              <a:rPr lang="fa-IR" sz="4800" b="1" dirty="0" smtClean="0">
                <a:ln w="18000">
                  <a:solidFill>
                    <a:schemeClr val="accent2">
                      <a:satMod val="140000"/>
                    </a:schemeClr>
                  </a:solidFill>
                  <a:prstDash val="solid"/>
                  <a:miter lim="800000"/>
                </a:ln>
                <a:solidFill>
                  <a:schemeClr val="accent1">
                    <a:lumMod val="90000"/>
                  </a:schemeClr>
                </a:solidFill>
                <a:effectLst>
                  <a:outerShdw blurRad="25500" dist="23000" dir="7020000" algn="tl">
                    <a:srgbClr val="000000">
                      <a:alpha val="50000"/>
                    </a:srgbClr>
                  </a:outerShdw>
                </a:effectLst>
                <a:cs typeface="B Mitra" pitchFamily="2" charset="-78"/>
              </a:rPr>
              <a:t/>
            </a:r>
            <a:br>
              <a:rPr lang="fa-IR" sz="4800" b="1" dirty="0" smtClean="0">
                <a:ln w="18000">
                  <a:solidFill>
                    <a:schemeClr val="accent2">
                      <a:satMod val="140000"/>
                    </a:schemeClr>
                  </a:solidFill>
                  <a:prstDash val="solid"/>
                  <a:miter lim="800000"/>
                </a:ln>
                <a:solidFill>
                  <a:schemeClr val="accent1">
                    <a:lumMod val="90000"/>
                  </a:schemeClr>
                </a:solidFill>
                <a:effectLst>
                  <a:outerShdw blurRad="25500" dist="23000" dir="7020000" algn="tl">
                    <a:srgbClr val="000000">
                      <a:alpha val="50000"/>
                    </a:srgbClr>
                  </a:outerShdw>
                </a:effectLst>
                <a:cs typeface="B Mitra" pitchFamily="2" charset="-78"/>
              </a:rPr>
            </a:br>
            <a:r>
              <a:rPr lang="fa-IR"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 سوره نمل )</a:t>
            </a:r>
            <a:endParaRPr lang="fa-IR" sz="4800" dirty="0">
              <a:ln w="18000">
                <a:solidFill>
                  <a:schemeClr val="accent2">
                    <a:satMod val="140000"/>
                  </a:schemeClr>
                </a:solidFill>
                <a:prstDash val="solid"/>
                <a:miter lim="800000"/>
              </a:ln>
              <a:solidFill>
                <a:schemeClr val="accent1">
                  <a:lumMod val="90000"/>
                </a:schemeClr>
              </a:solidFill>
              <a:effectLst>
                <a:outerShdw blurRad="25500" dist="23000" dir="7020000" algn="tl">
                  <a:srgbClr val="000000">
                    <a:alpha val="50000"/>
                  </a:srgbClr>
                </a:outerShdw>
              </a:effectLst>
              <a:cs typeface="B Mitra" pitchFamily="2" charset="-78"/>
            </a:endParaRPr>
          </a:p>
        </p:txBody>
      </p:sp>
      <p:sp>
        <p:nvSpPr>
          <p:cNvPr id="3" name="Content Placeholder 2"/>
          <p:cNvSpPr>
            <a:spLocks noGrp="1"/>
          </p:cNvSpPr>
          <p:nvPr>
            <p:ph idx="1"/>
          </p:nvPr>
        </p:nvSpPr>
        <p:spPr>
          <a:xfrm>
            <a:off x="457200" y="1600200"/>
            <a:ext cx="8229600" cy="5029200"/>
          </a:xfrm>
          <a:ln/>
        </p:spPr>
        <p:style>
          <a:lnRef idx="2">
            <a:schemeClr val="dk1"/>
          </a:lnRef>
          <a:fillRef idx="1">
            <a:schemeClr val="lt1"/>
          </a:fillRef>
          <a:effectRef idx="0">
            <a:schemeClr val="dk1"/>
          </a:effectRef>
          <a:fontRef idx="minor">
            <a:schemeClr val="dk1"/>
          </a:fontRef>
        </p:style>
        <p:txBody>
          <a:bodyPr/>
          <a:lstStyle/>
          <a:p>
            <a:pPr eaLnBrk="1" hangingPunct="1">
              <a:buFontTx/>
              <a:buNone/>
              <a:defRPr/>
            </a:pPr>
            <a:r>
              <a:rPr lang="fa-IR"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	(</a:t>
            </a:r>
            <a:r>
              <a:rPr lang="fa-IR" sz="3600" dirty="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سليمان) گفت، اى بزرگان! كداميك از شما توانائى داريد تخت او را پيش از آنكه خودشان نزد من آيند براى من بياوريد؟!(38)عفريتى از جن گفت: من آنرا نزد تو </a:t>
            </a:r>
            <a:r>
              <a:rPr lang="fa-IR" sz="3600" dirty="0">
                <a:ln w="18415" cmpd="sng">
                  <a:solidFill>
                    <a:srgbClr val="FFFFFF"/>
                  </a:solidFill>
                  <a:prstDash val="solid"/>
                </a:ln>
                <a:solidFill>
                  <a:srgbClr val="FF0000"/>
                </a:solidFill>
                <a:effectLst>
                  <a:outerShdw blurRad="63500" dir="3600000" algn="tl" rotWithShape="0">
                    <a:srgbClr val="000000">
                      <a:alpha val="70000"/>
                    </a:srgbClr>
                  </a:outerShdw>
                </a:effectLst>
                <a:cs typeface="B Mitra" pitchFamily="2" charset="-78"/>
              </a:rPr>
              <a:t>مى‏آورم پيش </a:t>
            </a:r>
            <a:r>
              <a:rPr lang="fa-IR" sz="3600" dirty="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از آنكه از مجلست برخيزى و من نسبت به آن توانا و امينم!(39)(اما) كسى كه دانشى از كتاب (آسمانى) داشت گفت، </a:t>
            </a:r>
            <a:r>
              <a:rPr lang="fa-IR" sz="3600" b="1" dirty="0">
                <a:ln w="18415" cmpd="sng">
                  <a:solidFill>
                    <a:srgbClr val="FFFFFF"/>
                  </a:solidFill>
                  <a:prstDash val="solid"/>
                </a:ln>
                <a:solidFill>
                  <a:srgbClr val="FF0000"/>
                </a:solidFill>
                <a:effectLst>
                  <a:glow rad="228600">
                    <a:schemeClr val="accent3">
                      <a:satMod val="175000"/>
                      <a:alpha val="40000"/>
                    </a:schemeClr>
                  </a:glow>
                  <a:outerShdw blurRad="63500" dir="3600000" algn="tl" rotWithShape="0">
                    <a:srgbClr val="000000">
                      <a:alpha val="70000"/>
                    </a:srgbClr>
                  </a:outerShdw>
                </a:effectLst>
                <a:cs typeface="B Mitra" pitchFamily="2" charset="-78"/>
              </a:rPr>
              <a:t>من آنرا پيش ‍ از آنكه چشم بر هم زنى نزد تو خواهم آورد! </a:t>
            </a:r>
            <a:r>
              <a:rPr lang="fa-IR" sz="3600" dirty="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و هنگامى كه (سليمان) آنرا نزد خود مستقر ديد گفت اين از فضل پروردگار من است تا مرا آزمايش ‍ كند كه آيا شكر او را بجا مى‏آورم يا كفران مى‏كنم ؟(40)</a:t>
            </a:r>
          </a:p>
        </p:txBody>
      </p:sp>
    </p:spTree>
  </p:cSld>
  <p:clrMapOvr>
    <a:masterClrMapping/>
  </p:clrMapOvr>
  <p:transition>
    <p:spli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799"/>
          </a:xfrm>
          <a:solidFill>
            <a:schemeClr val="accent2">
              <a:lumMod val="75000"/>
            </a:schemeClr>
          </a:solidFill>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1" hangingPunct="1">
              <a:lnSpc>
                <a:spcPct val="200000"/>
              </a:lnSpc>
              <a:buFontTx/>
              <a:buNone/>
              <a:defRPr/>
            </a:pPr>
            <a:r>
              <a:rPr lang="fa-IR"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	پاك </a:t>
            </a:r>
            <a:r>
              <a:rPr lang="fa-IR" sz="2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و منزه است خدائى كه </a:t>
            </a:r>
            <a:r>
              <a:rPr lang="fa-IR" sz="2800" dirty="0" smtClean="0">
                <a:ln w="18415" cmpd="sng">
                  <a:solidFill>
                    <a:srgbClr val="FFFFFF"/>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cs typeface="B Mitra" pitchFamily="2" charset="-78"/>
              </a:rPr>
              <a:t>بنده اش </a:t>
            </a:r>
            <a:r>
              <a:rPr lang="fa-IR" sz="2800" dirty="0">
                <a:ln w="18415" cmpd="sng">
                  <a:solidFill>
                    <a:srgbClr val="FFFFFF"/>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cs typeface="B Mitra" pitchFamily="2" charset="-78"/>
              </a:rPr>
              <a:t>را در يك شب از مسجد الحرام به مسجد اقصى كه گرداگردش را پر بركت ساختيم برد</a:t>
            </a:r>
            <a:r>
              <a:rPr lang="fa-IR" sz="2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B Mitra" pitchFamily="2" charset="-78"/>
              </a:rPr>
              <a:t>، تا آيات خود را به او نشان دهيم او شنوا و بيناست.(1)</a:t>
            </a:r>
          </a:p>
        </p:txBody>
      </p:sp>
      <p:sp>
        <p:nvSpPr>
          <p:cNvPr id="4" name="Title 1"/>
          <p:cNvSpPr txBox="1">
            <a:spLocks/>
          </p:cNvSpPr>
          <p:nvPr/>
        </p:nvSpPr>
        <p:spPr bwMode="auto">
          <a:xfrm>
            <a:off x="2357422" y="228600"/>
            <a:ext cx="6405578" cy="1143000"/>
          </a:xfrm>
          <a:prstGeom prst="rect">
            <a:avLst/>
          </a:prstGeom>
          <a:noFill/>
          <a:ln w="9525">
            <a:noFill/>
            <a:miter lim="800000"/>
            <a:headEnd/>
            <a:tailEnd/>
          </a:ln>
          <a:effectLst/>
        </p:spPr>
        <p:txBody>
          <a:bodyPr anchor="ctr"/>
          <a:lstStyle/>
          <a:p>
            <a:pPr algn="ctr">
              <a:defRPr/>
            </a:pPr>
            <a:r>
              <a:rPr lang="fa-IR" sz="2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B Mitra" pitchFamily="2" charset="-78"/>
              </a:rPr>
              <a:t>بعد چهارم و جابجائی اجسام سه بعدی</a:t>
            </a:r>
          </a:p>
          <a:p>
            <a:pPr algn="ctr">
              <a:defRPr/>
            </a:pPr>
            <a:r>
              <a:rPr lang="fa-IR" b="1" kern="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B Mitra" pitchFamily="2" charset="-78"/>
              </a:rPr>
              <a:t>( سوره اسراء )</a:t>
            </a:r>
          </a:p>
        </p:txBody>
      </p:sp>
    </p:spTree>
  </p:cSld>
  <p:clrMapOvr>
    <a:masterClrMapping/>
  </p:clrMapOvr>
  <p:transition spd="slow">
    <p:pull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pPr algn="ctr">
              <a:defRPr/>
            </a:pPr>
            <a:r>
              <a:rPr lang="fa-IR" sz="138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rPr>
              <a:t>سرعت نور </a:t>
            </a:r>
            <a:endParaRPr lang="fa-IR" sz="138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Mitra" pitchFamily="2" charset="-78"/>
              </a:rPr>
              <a:t>سوره سجده آیه 5</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Mitra" pitchFamily="2" charset="-78"/>
            </a:endParaRPr>
          </a:p>
        </p:txBody>
      </p:sp>
      <p:sp>
        <p:nvSpPr>
          <p:cNvPr id="3" name="Content Placeholder 2"/>
          <p:cNvSpPr>
            <a:spLocks noGrp="1"/>
          </p:cNvSpPr>
          <p:nvPr>
            <p:ph idx="1"/>
          </p:nvPr>
        </p:nvSpPr>
        <p:spPr>
          <a:xfrm>
            <a:off x="228600" y="1828800"/>
            <a:ext cx="8686800" cy="2133600"/>
          </a:xfrm>
        </p:spPr>
        <p:txBody>
          <a:bodyPr>
            <a:normAutofit fontScale="55000" lnSpcReduction="20000"/>
          </a:bodyPr>
          <a:lstStyle/>
          <a:p>
            <a:pPr algn="ctr">
              <a:lnSpc>
                <a:spcPct val="200000"/>
              </a:lnSpc>
              <a:buNone/>
            </a:pPr>
            <a:r>
              <a:rPr lang="fa-IR" sz="3600" b="1" dirty="0" smtClean="0">
                <a:solidFill>
                  <a:srgbClr val="FF0000"/>
                </a:solidFill>
                <a:cs typeface="2  Jadid" pitchFamily="2" charset="-78"/>
              </a:rPr>
              <a:t>تَعْرُجُ الْمَلَئكةُ وَ الرُّوحُ إِلَيْهِ فى يَوْمٍ كانَ مِقْدَارُهُ خَمْسِينَ أَلْف سنَةٍ</a:t>
            </a:r>
            <a:endParaRPr lang="fa-IR" sz="3600" b="1" dirty="0" smtClean="0">
              <a:ln w="1905"/>
              <a:solidFill>
                <a:srgbClr val="FF0000"/>
              </a:solidFill>
              <a:effectLst>
                <a:innerShdw blurRad="69850" dist="43180" dir="5400000">
                  <a:srgbClr val="000000">
                    <a:alpha val="65000"/>
                  </a:srgbClr>
                </a:innerShdw>
              </a:effectLst>
              <a:cs typeface="2  Jadid" pitchFamily="2" charset="-78"/>
            </a:endParaRPr>
          </a:p>
          <a:p>
            <a:pPr>
              <a:lnSpc>
                <a:spcPct val="200000"/>
              </a:lnSpc>
              <a:buNone/>
            </a:pPr>
            <a:r>
              <a:rPr lang="fa-I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امور اين جهان را از آسمان به سوى زمين تدبير مى‏كند سپس در روزى كه مقدار آن هزار سال از سالهائى است كه شما مى‏شمريد به سوى او باز مى‏گردد </a:t>
            </a: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(و دنيا پايان مى‏يابد).</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endParaRPr>
          </a:p>
        </p:txBody>
      </p:sp>
      <p:sp>
        <p:nvSpPr>
          <p:cNvPr id="5" name="TextBox 4"/>
          <p:cNvSpPr txBox="1"/>
          <p:nvPr/>
        </p:nvSpPr>
        <p:spPr>
          <a:xfrm>
            <a:off x="403763" y="5477470"/>
            <a:ext cx="7491153" cy="923330"/>
          </a:xfrm>
          <a:prstGeom prst="rect">
            <a:avLst/>
          </a:prstGeom>
          <a:solidFill>
            <a:schemeClr val="accent5"/>
          </a:solidFill>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0"/>
            <a:r>
              <a:rPr lang="fa-IR"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rPr>
              <a:t>1= 1000 یا 1= 182 سال ؟ </a:t>
            </a:r>
            <a:endParaRPr lang="fa-IR" sz="5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endParaRPr>
          </a:p>
        </p:txBody>
      </p:sp>
    </p:spTree>
  </p:cSld>
  <p:clrMapOvr>
    <a:masterClrMapping/>
  </p:clrMapOvr>
  <p:transition>
    <p:pull dir="l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fa-IR"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آیه تعیین سرعت نور</a:t>
            </a:r>
            <a:endParaRPr lang="fa-IR"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152400" y="3505200"/>
            <a:ext cx="8686800" cy="2133600"/>
          </a:xfrm>
        </p:spPr>
        <p:txBody>
          <a:bodyPr>
            <a:normAutofit/>
          </a:bodyPr>
          <a:lstStyle/>
          <a:p>
            <a:pPr>
              <a:lnSpc>
                <a:spcPct val="200000"/>
              </a:lnSpc>
              <a:buNone/>
            </a:pPr>
            <a:r>
              <a:rPr lang="fa-IR" b="1" dirty="0" smtClean="0">
                <a:ln w="1905"/>
                <a:solidFill>
                  <a:srgbClr val="92D050"/>
                </a:solidFill>
                <a:effectLst>
                  <a:innerShdw blurRad="69850" dist="43180" dir="5400000">
                    <a:srgbClr val="000000">
                      <a:alpha val="65000"/>
                    </a:srgbClr>
                  </a:innerShdw>
                </a:effectLst>
                <a:cs typeface="B Mitra" pitchFamily="2" charset="-78"/>
              </a:rPr>
              <a:t>امور</a:t>
            </a: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 اين جهان را از آسمان به سوى زمين تدبير مى‏كند سپس در </a:t>
            </a:r>
            <a:r>
              <a:rPr lang="fa-IR" b="1" dirty="0" smtClean="0">
                <a:ln w="1905"/>
                <a:solidFill>
                  <a:srgbClr val="00B0F0"/>
                </a:solidFill>
                <a:effectLst>
                  <a:innerShdw blurRad="69850" dist="43180" dir="5400000">
                    <a:srgbClr val="000000">
                      <a:alpha val="65000"/>
                    </a:srgbClr>
                  </a:innerShdw>
                </a:effectLst>
                <a:cs typeface="B Mitra" pitchFamily="2" charset="-78"/>
              </a:rPr>
              <a:t>روزى</a:t>
            </a: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 كه مقدار آن </a:t>
            </a:r>
            <a:r>
              <a:rPr lang="fa-IR" b="1" dirty="0" smtClean="0">
                <a:ln w="1905"/>
                <a:solidFill>
                  <a:srgbClr val="FF0000"/>
                </a:solidFill>
                <a:effectLst>
                  <a:innerShdw blurRad="69850" dist="43180" dir="5400000">
                    <a:srgbClr val="000000">
                      <a:alpha val="65000"/>
                    </a:srgbClr>
                  </a:innerShdw>
                </a:effectLst>
                <a:cs typeface="B Mitra" pitchFamily="2" charset="-78"/>
              </a:rPr>
              <a:t>هزار سال </a:t>
            </a: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از سالهائى است كه شما مى‏شمريد به سوى او باز مى‏گردد </a:t>
            </a:r>
            <a:r>
              <a:rPr lang="fa-I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(و دنيا پايان مى‏يابد).</a:t>
            </a:r>
            <a:endParaRPr lang="fa-I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endParaRPr>
          </a:p>
        </p:txBody>
      </p:sp>
      <p:grpSp>
        <p:nvGrpSpPr>
          <p:cNvPr id="4" name="Group 4"/>
          <p:cNvGrpSpPr/>
          <p:nvPr/>
        </p:nvGrpSpPr>
        <p:grpSpPr>
          <a:xfrm>
            <a:off x="1066801" y="990600"/>
            <a:ext cx="6781800" cy="2752787"/>
            <a:chOff x="243297" y="2133600"/>
            <a:chExt cx="7071903" cy="3377906"/>
          </a:xfrm>
        </p:grpSpPr>
        <p:sp>
          <p:nvSpPr>
            <p:cNvPr id="6" name="TextBox 5"/>
            <p:cNvSpPr txBox="1"/>
            <p:nvPr/>
          </p:nvSpPr>
          <p:spPr>
            <a:xfrm>
              <a:off x="243297" y="3047998"/>
              <a:ext cx="3028472" cy="1472907"/>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7200" b="1" dirty="0" smtClean="0">
                  <a:ln w="11430"/>
                  <a:solidFill>
                    <a:srgbClr val="92D050"/>
                  </a:solidFill>
                  <a:effectLst>
                    <a:outerShdw blurRad="50800" dist="39000" dir="5460000" algn="tl">
                      <a:srgbClr val="000000">
                        <a:alpha val="38000"/>
                      </a:srgbClr>
                    </a:outerShdw>
                  </a:effectLst>
                  <a:cs typeface="B Mitra" pitchFamily="2" charset="-78"/>
                </a:rPr>
                <a:t>سرعت </a:t>
              </a:r>
              <a:endParaRPr lang="fa-IR" sz="7200" b="1" dirty="0">
                <a:ln w="11430"/>
                <a:solidFill>
                  <a:srgbClr val="92D050"/>
                </a:solidFill>
                <a:effectLst>
                  <a:outerShdw blurRad="50800" dist="39000" dir="5460000" algn="tl">
                    <a:srgbClr val="000000">
                      <a:alpha val="38000"/>
                    </a:srgbClr>
                  </a:outerShdw>
                </a:effectLst>
                <a:cs typeface="B Mitra" pitchFamily="2" charset="-78"/>
              </a:endParaRPr>
            </a:p>
          </p:txBody>
        </p:sp>
        <p:sp>
          <p:nvSpPr>
            <p:cNvPr id="7" name="TextBox 6"/>
            <p:cNvSpPr txBox="1"/>
            <p:nvPr/>
          </p:nvSpPr>
          <p:spPr>
            <a:xfrm>
              <a:off x="4061306" y="2133600"/>
              <a:ext cx="2339502" cy="1472907"/>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7200" b="1" dirty="0" smtClean="0">
                  <a:ln w="11430"/>
                  <a:solidFill>
                    <a:srgbClr val="FF0000"/>
                  </a:solidFill>
                  <a:effectLst>
                    <a:outerShdw blurRad="50800" dist="39000" dir="5460000" algn="tl">
                      <a:srgbClr val="000000">
                        <a:alpha val="38000"/>
                      </a:srgbClr>
                    </a:outerShdw>
                  </a:effectLst>
                  <a:cs typeface="B Mitra" pitchFamily="2" charset="-78"/>
                </a:rPr>
                <a:t>فاصله</a:t>
              </a:r>
              <a:endParaRPr lang="fa-IR" sz="7200" b="1" dirty="0">
                <a:ln w="11430"/>
                <a:solidFill>
                  <a:srgbClr val="FF0000"/>
                </a:solidFill>
                <a:effectLst>
                  <a:outerShdw blurRad="50800" dist="39000" dir="5460000" algn="tl">
                    <a:srgbClr val="000000">
                      <a:alpha val="38000"/>
                    </a:srgbClr>
                  </a:outerShdw>
                </a:effectLst>
                <a:cs typeface="B Mitra" pitchFamily="2" charset="-78"/>
              </a:endParaRPr>
            </a:p>
          </p:txBody>
        </p:sp>
        <p:sp>
          <p:nvSpPr>
            <p:cNvPr id="8" name="TextBox 7"/>
            <p:cNvSpPr txBox="1"/>
            <p:nvPr/>
          </p:nvSpPr>
          <p:spPr>
            <a:xfrm>
              <a:off x="4436768" y="4038599"/>
              <a:ext cx="1964040" cy="1472907"/>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7200" b="1" dirty="0" smtClean="0">
                  <a:ln w="11430"/>
                  <a:solidFill>
                    <a:srgbClr val="00B0F0"/>
                  </a:solidFill>
                  <a:effectLst>
                    <a:outerShdw blurRad="50800" dist="39000" dir="5460000" algn="tl">
                      <a:srgbClr val="000000">
                        <a:alpha val="38000"/>
                      </a:srgbClr>
                    </a:outerShdw>
                  </a:effectLst>
                  <a:cs typeface="B Mitra" pitchFamily="2" charset="-78"/>
                </a:rPr>
                <a:t>زمان</a:t>
              </a:r>
              <a:endParaRPr lang="fa-IR" sz="7200" b="1" dirty="0">
                <a:ln w="11430"/>
                <a:solidFill>
                  <a:srgbClr val="00B0F0"/>
                </a:solidFill>
                <a:effectLst>
                  <a:outerShdw blurRad="50800" dist="39000" dir="5460000" algn="tl">
                    <a:srgbClr val="000000">
                      <a:alpha val="38000"/>
                    </a:srgbClr>
                  </a:outerShdw>
                </a:effectLst>
                <a:cs typeface="B Mitra" pitchFamily="2" charset="-78"/>
              </a:endParaRPr>
            </a:p>
          </p:txBody>
        </p:sp>
        <p:sp>
          <p:nvSpPr>
            <p:cNvPr id="9" name="TextBox 8"/>
            <p:cNvSpPr txBox="1"/>
            <p:nvPr/>
          </p:nvSpPr>
          <p:spPr>
            <a:xfrm>
              <a:off x="2767985" y="3124199"/>
              <a:ext cx="4547215" cy="1472907"/>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 =</a:t>
              </a:r>
              <a:endParaRPr lang="fa-IR"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7772400" cy="1470025"/>
          </a:xfrm>
        </p:spPr>
        <p:txBody>
          <a:bodyPr>
            <a:normAutofit fontScale="90000"/>
          </a:bodyPr>
          <a:lstStyle/>
          <a:p>
            <a:pPr algn="ctr">
              <a:defRPr/>
            </a:pPr>
            <a:r>
              <a:rPr lang="fa-IR" sz="13800" b="1" cap="none"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rPr>
              <a:t>تعاریف و مثال هائی از بعد </a:t>
            </a:r>
            <a:endParaRPr lang="fa-IR" sz="138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cs typeface="B Mitra"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apshot20091120155143.jpg"/>
          <p:cNvPicPr>
            <a:picLocks noChangeAspect="1"/>
          </p:cNvPicPr>
          <p:nvPr/>
        </p:nvPicPr>
        <p:blipFill>
          <a:blip r:embed="rId3"/>
          <a:stretch>
            <a:fillRect/>
          </a:stretch>
        </p:blipFill>
        <p:spPr>
          <a:xfrm>
            <a:off x="152400" y="925206"/>
            <a:ext cx="8915400" cy="5932794"/>
          </a:xfrm>
          <a:prstGeom prst="rect">
            <a:avLst/>
          </a:prstGeom>
          <a:ln>
            <a:noFill/>
          </a:ln>
          <a:effectLst>
            <a:softEdge rad="112500"/>
          </a:effectLst>
        </p:spPr>
      </p:pic>
      <p:sp>
        <p:nvSpPr>
          <p:cNvPr id="2" name="Title 1"/>
          <p:cNvSpPr>
            <a:spLocks noGrp="1"/>
          </p:cNvSpPr>
          <p:nvPr>
            <p:ph type="title"/>
          </p:nvPr>
        </p:nvSpPr>
        <p:spPr>
          <a:xfrm>
            <a:off x="457200" y="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b="1" spc="50" dirty="0" smtClean="0">
                <a:ln w="11430"/>
                <a:solidFill>
                  <a:srgbClr val="00B0F0"/>
                </a:solidFill>
                <a:effectLst>
                  <a:outerShdw blurRad="76200" dist="50800" dir="5400000" algn="tl" rotWithShape="0">
                    <a:srgbClr val="000000">
                      <a:alpha val="65000"/>
                    </a:srgbClr>
                  </a:outerShdw>
                </a:effectLst>
                <a:cs typeface="B Mitra" pitchFamily="2" charset="-78"/>
              </a:rPr>
              <a:t>زمان</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 روز نجومی </a:t>
            </a: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در رابطه با ستاره ها ) </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
        <p:nvSpPr>
          <p:cNvPr id="3" name="Content Placeholder 2"/>
          <p:cNvSpPr>
            <a:spLocks noGrp="1"/>
          </p:cNvSpPr>
          <p:nvPr>
            <p:ph idx="1"/>
          </p:nvPr>
        </p:nvSpPr>
        <p:spPr>
          <a:xfrm>
            <a:off x="0" y="1600200"/>
            <a:ext cx="9144000" cy="1600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200000"/>
              </a:lnSpc>
              <a:buNone/>
            </a:pPr>
            <a:r>
              <a:rPr lang="fa-IR" b="1" dirty="0" smtClean="0">
                <a:ln w="11430"/>
                <a:solidFill>
                  <a:schemeClr val="bg1">
                    <a:lumMod val="95000"/>
                  </a:schemeClr>
                </a:solidFill>
                <a:effectLst>
                  <a:outerShdw blurRad="50800" dist="39000" dir="5460000" algn="tl">
                    <a:srgbClr val="000000">
                      <a:alpha val="38000"/>
                    </a:srgbClr>
                  </a:outerShdw>
                </a:effectLst>
                <a:cs typeface="B Mitra" pitchFamily="2" charset="-78"/>
              </a:rPr>
              <a:t>روز زمینی برابر است با 23 ساعت و 56 دقیقه و 4/0906 ثانیه</a:t>
            </a:r>
          </a:p>
        </p:txBody>
      </p:sp>
      <p:sp>
        <p:nvSpPr>
          <p:cNvPr id="4" name="Rectangle 3"/>
          <p:cNvSpPr/>
          <p:nvPr/>
        </p:nvSpPr>
        <p:spPr>
          <a:xfrm>
            <a:off x="-304800" y="2590800"/>
            <a:ext cx="9482366" cy="3716402"/>
          </a:xfrm>
          <a:prstGeom prst="rect">
            <a:avLst/>
          </a:prstGeom>
        </p:spPr>
        <p:txBody>
          <a:bodyPr wrap="square">
            <a:spAutoFit/>
          </a:bodyPr>
          <a:lstStyle/>
          <a:p>
            <a:pPr algn="ctr">
              <a:lnSpc>
                <a:spcPct val="200000"/>
              </a:lnSpc>
              <a:buNone/>
            </a:pPr>
            <a:r>
              <a:rPr lang="fa-IR" sz="5400" b="1" dirty="0" smtClean="0">
                <a:ln w="11430"/>
                <a:solidFill>
                  <a:srgbClr val="00B0F0"/>
                </a:solidFill>
                <a:effectLst>
                  <a:outerShdw blurRad="50800" dist="39000" dir="5460000" algn="tl">
                    <a:srgbClr val="000000">
                      <a:alpha val="38000"/>
                    </a:srgbClr>
                  </a:outerShdw>
                </a:effectLst>
                <a:cs typeface="B Mitra" pitchFamily="2" charset="-78"/>
              </a:rPr>
              <a:t>زمان</a:t>
            </a:r>
            <a:r>
              <a:rPr lang="fa-IR" sz="5400" b="1" dirty="0" smtClean="0">
                <a:ln w="11430"/>
                <a:solidFill>
                  <a:schemeClr val="accent2">
                    <a:lumMod val="40000"/>
                    <a:lumOff val="60000"/>
                  </a:schemeClr>
                </a:solidFill>
                <a:effectLst>
                  <a:outerShdw blurRad="50800" dist="39000" dir="5460000" algn="tl">
                    <a:srgbClr val="000000">
                      <a:alpha val="38000"/>
                    </a:srgbClr>
                  </a:outerShdw>
                </a:effectLst>
                <a:cs typeface="B Mitra" pitchFamily="2" charset="-78"/>
              </a:rPr>
              <a:t> بر حسب ثانیه برابر است با </a:t>
            </a:r>
            <a:r>
              <a:rPr lang="fa-IR" sz="6000" b="1" dirty="0" smtClean="0">
                <a:ln w="11430"/>
                <a:solidFill>
                  <a:srgbClr val="00B0F0"/>
                </a:solidFill>
                <a:effectLst>
                  <a:outerShdw blurRad="50800" dist="39000" dir="5460000" algn="tl">
                    <a:srgbClr val="000000">
                      <a:alpha val="38000"/>
                    </a:srgbClr>
                  </a:outerShdw>
                </a:effectLst>
                <a:cs typeface="B Mitra" pitchFamily="2" charset="-78"/>
              </a:rPr>
              <a:t> </a:t>
            </a:r>
            <a:r>
              <a:rPr lang="fa-IR" sz="6000" b="1" dirty="0" smtClean="0">
                <a:ln w="11430"/>
                <a:solidFill>
                  <a:srgbClr val="00B0F0"/>
                </a:solidFill>
                <a:effectLst>
                  <a:glow rad="228600">
                    <a:schemeClr val="accent6">
                      <a:satMod val="175000"/>
                      <a:alpha val="40000"/>
                    </a:schemeClr>
                  </a:glow>
                  <a:outerShdw blurRad="50800" dist="39000" dir="5460000" algn="tl">
                    <a:srgbClr val="000000">
                      <a:alpha val="38000"/>
                    </a:srgbClr>
                  </a:outerShdw>
                </a:effectLst>
                <a:cs typeface="B Mitra" pitchFamily="2" charset="-78"/>
              </a:rPr>
              <a:t>86164/0906</a:t>
            </a:r>
            <a:r>
              <a:rPr lang="fa-IR" sz="6600" b="1" dirty="0" smtClean="0">
                <a:ln w="11430"/>
                <a:solidFill>
                  <a:srgbClr val="00B0F0"/>
                </a:solidFill>
                <a:effectLst>
                  <a:outerShdw blurRad="50800" dist="39000" dir="5460000" algn="tl">
                    <a:srgbClr val="000000">
                      <a:alpha val="38000"/>
                    </a:srgbClr>
                  </a:outerShdw>
                </a:effectLst>
                <a:cs typeface="B Mitra" pitchFamily="2" charset="-78"/>
              </a:rPr>
              <a:t> </a:t>
            </a:r>
            <a:endParaRPr lang="fa-IR" sz="6000" b="1" dirty="0">
              <a:ln w="11430"/>
              <a:solidFill>
                <a:srgbClr val="00B0F0"/>
              </a:solidFill>
              <a:effectLst>
                <a:outerShdw blurRad="50800" dist="39000" dir="5460000" algn="tl">
                  <a:srgbClr val="000000">
                    <a:alpha val="38000"/>
                  </a:srgbClr>
                </a:outerShdw>
              </a:effectLst>
              <a:cs typeface="B Mitra"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1283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dirty="0" smtClean="0">
                <a:ln w="1905"/>
                <a:solidFill>
                  <a:srgbClr val="FF0000"/>
                </a:solidFill>
                <a:effectLst>
                  <a:glow rad="228600">
                    <a:schemeClr val="accent1">
                      <a:satMod val="175000"/>
                      <a:alpha val="40000"/>
                    </a:schemeClr>
                  </a:glow>
                  <a:innerShdw blurRad="69850" dist="43180" dir="5400000">
                    <a:srgbClr val="000000">
                      <a:alpha val="65000"/>
                    </a:srgbClr>
                  </a:innerShdw>
                </a:effectLst>
                <a:cs typeface="B Mitra" pitchFamily="2" charset="-78"/>
              </a:rPr>
              <a:t>  فاصله = هزار سال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cs typeface="B Mitra" pitchFamily="2" charset="-78"/>
              </a:rPr>
              <a:t>از سالهائى است كه شما مى‏شمريد</a:t>
            </a:r>
            <a:endParaRPr lang="fa-IR" sz="36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3" name="Content Placeholder 2"/>
          <p:cNvSpPr>
            <a:spLocks noGrp="1"/>
          </p:cNvSpPr>
          <p:nvPr>
            <p:ph idx="1"/>
          </p:nvPr>
        </p:nvSpPr>
        <p:spPr>
          <a:xfrm>
            <a:off x="457200" y="990600"/>
            <a:ext cx="8229600" cy="289559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lnSpc>
                <a:spcPct val="150000"/>
              </a:lnSpc>
              <a:buNone/>
            </a:pPr>
            <a:r>
              <a:rPr lang="fa-IR" sz="2800" b="1" dirty="0" smtClean="0">
                <a:ln w="11430"/>
                <a:solidFill>
                  <a:schemeClr val="accent2">
                    <a:lumMod val="75000"/>
                  </a:schemeClr>
                </a:solidFill>
                <a:effectLst>
                  <a:outerShdw blurRad="50800" dist="39000" dir="5460000" algn="tl">
                    <a:srgbClr val="000000">
                      <a:alpha val="38000"/>
                    </a:srgbClr>
                  </a:outerShdw>
                </a:effectLst>
                <a:cs typeface="B Mitra" pitchFamily="2" charset="-78"/>
              </a:rPr>
              <a:t>هر سال 12 ماه در نتیجه 12 * 1000 = 12000</a:t>
            </a:r>
          </a:p>
          <a:p>
            <a:pPr algn="ctr" rtl="0">
              <a:lnSpc>
                <a:spcPct val="150000"/>
              </a:lnSpc>
              <a:buNone/>
            </a:pPr>
            <a:r>
              <a:rPr lang="en-US" sz="2800" b="1" dirty="0" smtClean="0">
                <a:ln w="11430"/>
                <a:solidFill>
                  <a:schemeClr val="accent2">
                    <a:lumMod val="75000"/>
                  </a:schemeClr>
                </a:solidFill>
                <a:effectLst>
                  <a:outerShdw blurRad="50800" dist="39000" dir="5460000" algn="tl">
                    <a:srgbClr val="000000">
                      <a:alpha val="38000"/>
                    </a:srgbClr>
                  </a:outerShdw>
                </a:effectLst>
                <a:cs typeface="B Mitra" pitchFamily="2" charset="-78"/>
              </a:rPr>
              <a:t>L = </a:t>
            </a:r>
            <a:r>
              <a:rPr lang="fa-IR" sz="2800" b="1" dirty="0" smtClean="0">
                <a:ln w="11430"/>
                <a:solidFill>
                  <a:schemeClr val="accent2">
                    <a:lumMod val="75000"/>
                  </a:schemeClr>
                </a:solidFill>
                <a:effectLst>
                  <a:outerShdw blurRad="50800" dist="39000" dir="5460000" algn="tl">
                    <a:srgbClr val="000000">
                      <a:alpha val="38000"/>
                    </a:srgbClr>
                  </a:outerShdw>
                </a:effectLst>
                <a:cs typeface="B Mitra" pitchFamily="2" charset="-78"/>
              </a:rPr>
              <a:t>طول مسیر سفر ماه در طی یک ماه </a:t>
            </a:r>
          </a:p>
          <a:p>
            <a:pPr algn="ctr">
              <a:lnSpc>
                <a:spcPct val="150000"/>
              </a:lnSpc>
              <a:buNone/>
            </a:pPr>
            <a:r>
              <a:rPr lang="fa-IR" sz="2800" b="1" dirty="0" smtClean="0">
                <a:ln w="11430"/>
                <a:solidFill>
                  <a:schemeClr val="accent2">
                    <a:lumMod val="75000"/>
                  </a:schemeClr>
                </a:solidFill>
                <a:effectLst>
                  <a:outerShdw blurRad="50800" dist="39000" dir="5460000" algn="tl">
                    <a:srgbClr val="000000">
                      <a:alpha val="38000"/>
                    </a:srgbClr>
                  </a:outerShdw>
                </a:effectLst>
                <a:cs typeface="B Mitra" pitchFamily="2" charset="-78"/>
              </a:rPr>
              <a:t>فاصله = 12000 * </a:t>
            </a:r>
            <a:r>
              <a:rPr lang="en-US" sz="2800" b="1" dirty="0" smtClean="0">
                <a:ln w="11430"/>
                <a:solidFill>
                  <a:schemeClr val="accent2">
                    <a:lumMod val="75000"/>
                  </a:schemeClr>
                </a:solidFill>
                <a:effectLst>
                  <a:outerShdw blurRad="50800" dist="39000" dir="5460000" algn="tl">
                    <a:srgbClr val="000000">
                      <a:alpha val="38000"/>
                    </a:srgbClr>
                  </a:outerShdw>
                </a:effectLst>
                <a:cs typeface="B Mitra" pitchFamily="2" charset="-78"/>
              </a:rPr>
              <a:t>L</a:t>
            </a:r>
          </a:p>
          <a:p>
            <a:pPr algn="ctr">
              <a:lnSpc>
                <a:spcPct val="150000"/>
              </a:lnSpc>
              <a:buNone/>
            </a:pPr>
            <a:endParaRPr lang="fa-IR" sz="2800" b="1" dirty="0">
              <a:ln w="11430"/>
              <a:solidFill>
                <a:schemeClr val="accent2">
                  <a:lumMod val="75000"/>
                </a:schemeClr>
              </a:solidFill>
              <a:effectLst>
                <a:outerShdw blurRad="50800" dist="39000" dir="5460000" algn="tl">
                  <a:srgbClr val="000000">
                    <a:alpha val="38000"/>
                  </a:srgbClr>
                </a:outerShdw>
              </a:effectLst>
              <a:cs typeface="B Mitra" pitchFamily="2" charset="-78"/>
            </a:endParaRPr>
          </a:p>
        </p:txBody>
      </p:sp>
      <p:pic>
        <p:nvPicPr>
          <p:cNvPr id="4" name="Picture 3" descr="snapshot20091120152240.jpg"/>
          <p:cNvPicPr>
            <a:picLocks noChangeAspect="1"/>
          </p:cNvPicPr>
          <p:nvPr/>
        </p:nvPicPr>
        <p:blipFill>
          <a:blip r:embed="rId3"/>
          <a:stretch>
            <a:fillRect/>
          </a:stretch>
        </p:blipFill>
        <p:spPr>
          <a:xfrm>
            <a:off x="1217952" y="2590800"/>
            <a:ext cx="6183442" cy="4114800"/>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521756" y="4495800"/>
            <a:ext cx="8393643" cy="1107996"/>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pPr algn="l" rtl="0"/>
            <a:r>
              <a:rPr lang="fa-IR" sz="6600" b="1" spc="50" dirty="0" smtClean="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25831348035/086 </a:t>
            </a:r>
            <a:r>
              <a:rPr lang="en-US" sz="4400" b="1" spc="50" dirty="0" smtClean="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km </a:t>
            </a:r>
            <a:endParaRPr lang="fa-IR" sz="44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51562" y="1524000"/>
            <a:ext cx="4911238" cy="2127143"/>
            <a:chOff x="533014" y="2133600"/>
            <a:chExt cx="6782186" cy="3366142"/>
          </a:xfrm>
        </p:grpSpPr>
        <p:sp>
          <p:nvSpPr>
            <p:cNvPr id="4" name="TextBox 3"/>
            <p:cNvSpPr txBox="1"/>
            <p:nvPr/>
          </p:nvSpPr>
          <p:spPr>
            <a:xfrm>
              <a:off x="533014" y="3047999"/>
              <a:ext cx="2738753" cy="1461143"/>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5400" b="1" dirty="0" smtClean="0">
                  <a:ln w="11430"/>
                  <a:solidFill>
                    <a:srgbClr val="92D050"/>
                  </a:solidFill>
                  <a:effectLst>
                    <a:outerShdw blurRad="50800" dist="39000" dir="5460000" algn="tl">
                      <a:srgbClr val="000000">
                        <a:alpha val="38000"/>
                      </a:srgbClr>
                    </a:outerShdw>
                  </a:effectLst>
                  <a:cs typeface="B Mitra" pitchFamily="2" charset="-78"/>
                </a:rPr>
                <a:t>سرعت </a:t>
              </a:r>
              <a:endParaRPr lang="fa-IR" sz="5400" b="1" dirty="0">
                <a:ln w="11430"/>
                <a:solidFill>
                  <a:srgbClr val="92D050"/>
                </a:solidFill>
                <a:effectLst>
                  <a:outerShdw blurRad="50800" dist="39000" dir="5460000" algn="tl">
                    <a:srgbClr val="000000">
                      <a:alpha val="38000"/>
                    </a:srgbClr>
                  </a:outerShdw>
                </a:effectLst>
                <a:cs typeface="B Mitra" pitchFamily="2" charset="-78"/>
              </a:endParaRPr>
            </a:p>
          </p:txBody>
        </p:sp>
        <p:sp>
          <p:nvSpPr>
            <p:cNvPr id="5" name="TextBox 4"/>
            <p:cNvSpPr txBox="1"/>
            <p:nvPr/>
          </p:nvSpPr>
          <p:spPr>
            <a:xfrm>
              <a:off x="4270812" y="2133600"/>
              <a:ext cx="2129993" cy="1461143"/>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5400" b="1" dirty="0" smtClean="0">
                  <a:ln w="11430"/>
                  <a:solidFill>
                    <a:srgbClr val="FF0000"/>
                  </a:solidFill>
                  <a:effectLst>
                    <a:outerShdw blurRad="50800" dist="39000" dir="5460000" algn="tl">
                      <a:srgbClr val="000000">
                        <a:alpha val="38000"/>
                      </a:srgbClr>
                    </a:outerShdw>
                  </a:effectLst>
                  <a:cs typeface="B Mitra" pitchFamily="2" charset="-78"/>
                </a:rPr>
                <a:t>فاصله</a:t>
              </a:r>
              <a:endParaRPr lang="fa-IR" sz="5400" b="1" dirty="0">
                <a:ln w="11430"/>
                <a:solidFill>
                  <a:srgbClr val="FF0000"/>
                </a:solidFill>
                <a:effectLst>
                  <a:outerShdw blurRad="50800" dist="39000" dir="5460000" algn="tl">
                    <a:srgbClr val="000000">
                      <a:alpha val="38000"/>
                    </a:srgbClr>
                  </a:outerShdw>
                </a:effectLst>
                <a:cs typeface="B Mitra" pitchFamily="2" charset="-78"/>
              </a:endParaRPr>
            </a:p>
          </p:txBody>
        </p:sp>
        <p:sp>
          <p:nvSpPr>
            <p:cNvPr id="6" name="TextBox 5"/>
            <p:cNvSpPr txBox="1"/>
            <p:nvPr/>
          </p:nvSpPr>
          <p:spPr>
            <a:xfrm>
              <a:off x="4600649" y="4038599"/>
              <a:ext cx="1800157" cy="1461143"/>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5400" b="1" dirty="0" smtClean="0">
                  <a:ln w="11430"/>
                  <a:solidFill>
                    <a:srgbClr val="00B0F0"/>
                  </a:solidFill>
                  <a:effectLst>
                    <a:outerShdw blurRad="50800" dist="39000" dir="5460000" algn="tl">
                      <a:srgbClr val="000000">
                        <a:alpha val="38000"/>
                      </a:srgbClr>
                    </a:outerShdw>
                  </a:effectLst>
                  <a:cs typeface="B Mitra" pitchFamily="2" charset="-78"/>
                </a:rPr>
                <a:t>زمان</a:t>
              </a:r>
              <a:endParaRPr lang="fa-IR" sz="5400" b="1" dirty="0">
                <a:ln w="11430"/>
                <a:solidFill>
                  <a:srgbClr val="00B0F0"/>
                </a:solidFill>
                <a:effectLst>
                  <a:outerShdw blurRad="50800" dist="39000" dir="5460000" algn="tl">
                    <a:srgbClr val="000000">
                      <a:alpha val="38000"/>
                    </a:srgbClr>
                  </a:outerShdw>
                </a:effectLst>
                <a:cs typeface="B Mitra" pitchFamily="2" charset="-78"/>
              </a:endParaRPr>
            </a:p>
          </p:txBody>
        </p:sp>
        <p:sp>
          <p:nvSpPr>
            <p:cNvPr id="7" name="TextBox 6"/>
            <p:cNvSpPr txBox="1"/>
            <p:nvPr/>
          </p:nvSpPr>
          <p:spPr>
            <a:xfrm>
              <a:off x="3230535" y="3124200"/>
              <a:ext cx="4084665" cy="1461143"/>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 =</a:t>
              </a:r>
              <a:endPar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grpSp>
      <p:sp>
        <p:nvSpPr>
          <p:cNvPr id="9" name="TextBox 8"/>
          <p:cNvSpPr txBox="1"/>
          <p:nvPr/>
        </p:nvSpPr>
        <p:spPr>
          <a:xfrm>
            <a:off x="-152400" y="4495800"/>
            <a:ext cx="1983235" cy="92333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5400" b="1" dirty="0" smtClean="0">
                <a:ln w="11430"/>
                <a:solidFill>
                  <a:srgbClr val="92D050"/>
                </a:solidFill>
                <a:effectLst>
                  <a:outerShdw blurRad="50800" dist="39000" dir="5460000" algn="tl">
                    <a:srgbClr val="000000">
                      <a:alpha val="38000"/>
                    </a:srgbClr>
                  </a:outerShdw>
                </a:effectLst>
                <a:cs typeface="B Mitra" pitchFamily="2" charset="-78"/>
              </a:rPr>
              <a:t>سرعت </a:t>
            </a:r>
            <a:endParaRPr lang="fa-IR" sz="5400" b="1" dirty="0">
              <a:ln w="11430"/>
              <a:solidFill>
                <a:srgbClr val="92D050"/>
              </a:solidFill>
              <a:effectLst>
                <a:outerShdw blurRad="50800" dist="39000" dir="5460000" algn="tl">
                  <a:srgbClr val="000000">
                    <a:alpha val="38000"/>
                  </a:srgbClr>
                </a:outerShdw>
              </a:effectLst>
              <a:cs typeface="B Mitra" pitchFamily="2" charset="-78"/>
            </a:endParaRPr>
          </a:p>
        </p:txBody>
      </p:sp>
      <p:sp>
        <p:nvSpPr>
          <p:cNvPr id="10" name="TextBox 9"/>
          <p:cNvSpPr txBox="1"/>
          <p:nvPr/>
        </p:nvSpPr>
        <p:spPr>
          <a:xfrm>
            <a:off x="1684954" y="4114800"/>
            <a:ext cx="5477846" cy="1569660"/>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25831348035/086</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
        <p:nvSpPr>
          <p:cNvPr id="11" name="TextBox 10"/>
          <p:cNvSpPr txBox="1"/>
          <p:nvPr/>
        </p:nvSpPr>
        <p:spPr>
          <a:xfrm>
            <a:off x="2743200" y="5188803"/>
            <a:ext cx="3376245" cy="830997"/>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86164/0906</a:t>
            </a:r>
            <a:endPar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
        <p:nvSpPr>
          <p:cNvPr id="12" name="TextBox 11"/>
          <p:cNvSpPr txBox="1"/>
          <p:nvPr/>
        </p:nvSpPr>
        <p:spPr>
          <a:xfrm>
            <a:off x="1813258" y="4543953"/>
            <a:ext cx="5349542" cy="923330"/>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 =</a:t>
            </a:r>
            <a:endPar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sp>
        <p:nvSpPr>
          <p:cNvPr id="13" name="TextBox 12"/>
          <p:cNvSpPr txBox="1"/>
          <p:nvPr/>
        </p:nvSpPr>
        <p:spPr>
          <a:xfrm>
            <a:off x="533400" y="1752600"/>
            <a:ext cx="8229600" cy="144655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l" rtl="0"/>
            <a:r>
              <a:rPr lang="fa-IR" sz="88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299792.49 </a:t>
            </a:r>
            <a:r>
              <a:rPr lang="en-US" sz="44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km/ sec </a:t>
            </a:r>
            <a:endParaRPr lang="fa-IR" sz="6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endParaRPr>
          </a:p>
        </p:txBody>
      </p:sp>
      <p:sp>
        <p:nvSpPr>
          <p:cNvPr id="14" name="Title 1"/>
          <p:cNvSpPr>
            <a:spLocks noGrp="1"/>
          </p:cNvSpPr>
          <p:nvPr>
            <p:ph type="title"/>
          </p:nvPr>
        </p:nvSpPr>
        <p:spPr>
          <a:xfrm>
            <a:off x="2667000" y="762000"/>
            <a:ext cx="6316662" cy="1143000"/>
          </a:xfrm>
        </p:spPr>
        <p:txBody>
          <a:bodyPr>
            <a:normAutofit fontScale="90000"/>
          </a:bodyPr>
          <a:lstStyle/>
          <a:p>
            <a:pPr algn="ctr"/>
            <a:r>
              <a:rPr lang="fa-IR" sz="6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محاسبه سرعت نور در قرآن</a:t>
            </a:r>
            <a:endParaRPr lang="fa-IR" sz="6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pic>
        <p:nvPicPr>
          <p:cNvPr id="15" name="Picture 14" descr="snapshot20091120211728.jpg"/>
          <p:cNvPicPr>
            <a:picLocks noChangeAspect="1"/>
          </p:cNvPicPr>
          <p:nvPr/>
        </p:nvPicPr>
        <p:blipFill>
          <a:blip r:embed="rId3" cstate="email"/>
          <a:srcRect/>
          <a:stretch>
            <a:fillRect/>
          </a:stretch>
        </p:blipFill>
        <p:spPr>
          <a:xfrm>
            <a:off x="2514600" y="5943600"/>
            <a:ext cx="4038600" cy="838200"/>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300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jpg"/>
          <p:cNvPicPr>
            <a:picLocks noChangeAspect="1"/>
          </p:cNvPicPr>
          <p:nvPr/>
        </p:nvPicPr>
        <p:blipFill>
          <a:blip r:embed="rId3"/>
          <a:stretch>
            <a:fillRect/>
          </a:stretch>
        </p:blipFill>
        <p:spPr>
          <a:xfrm>
            <a:off x="-1" y="0"/>
            <a:ext cx="9144000" cy="6858000"/>
          </a:xfrm>
          <a:prstGeom prst="rect">
            <a:avLst/>
          </a:prstGeom>
        </p:spPr>
      </p:pic>
      <p:sp>
        <p:nvSpPr>
          <p:cNvPr id="6" name="TextBox 5"/>
          <p:cNvSpPr txBox="1"/>
          <p:nvPr/>
        </p:nvSpPr>
        <p:spPr>
          <a:xfrm>
            <a:off x="57744" y="4429780"/>
            <a:ext cx="8933856" cy="523220"/>
          </a:xfrm>
          <a:prstGeom prst="rect">
            <a:avLst/>
          </a:prstGeom>
          <a:noFill/>
        </p:spPr>
        <p:txBody>
          <a:bodyPr wrap="none" rtlCol="1">
            <a:spAutoFit/>
          </a:bodyPr>
          <a:lstStyle/>
          <a:p>
            <a:r>
              <a:rPr lang="fa-IR" sz="2800" b="1" dirty="0" smtClean="0">
                <a:solidFill>
                  <a:schemeClr val="bg1"/>
                </a:solidFill>
                <a:cs typeface="B Mitra" pitchFamily="2" charset="-78"/>
              </a:rPr>
              <a:t>سرعت  نور در انجمن ملی استانداردهای امریکا 299792.457 </a:t>
            </a:r>
            <a:r>
              <a:rPr lang="fa-IR" sz="1600" b="1" dirty="0" smtClean="0">
                <a:solidFill>
                  <a:schemeClr val="bg1"/>
                </a:solidFill>
                <a:cs typeface="B Mitra" pitchFamily="2" charset="-78"/>
              </a:rPr>
              <a:t>کیلومتر بر ثانیه</a:t>
            </a:r>
            <a:endParaRPr lang="fa-IR" sz="1600" b="1" dirty="0">
              <a:solidFill>
                <a:schemeClr val="bg1"/>
              </a:solidFill>
              <a:cs typeface="B Mitra" pitchFamily="2" charset="-78"/>
            </a:endParaRPr>
          </a:p>
        </p:txBody>
      </p:sp>
      <p:sp>
        <p:nvSpPr>
          <p:cNvPr id="7" name="TextBox 6"/>
          <p:cNvSpPr txBox="1"/>
          <p:nvPr/>
        </p:nvSpPr>
        <p:spPr>
          <a:xfrm>
            <a:off x="375139" y="3667780"/>
            <a:ext cx="8616461" cy="523220"/>
          </a:xfrm>
          <a:prstGeom prst="rect">
            <a:avLst/>
          </a:prstGeom>
          <a:noFill/>
        </p:spPr>
        <p:txBody>
          <a:bodyPr wrap="none" rtlCol="1">
            <a:spAutoFit/>
          </a:bodyPr>
          <a:lstStyle/>
          <a:p>
            <a:r>
              <a:rPr lang="fa-IR" sz="2800" b="1" dirty="0" smtClean="0">
                <a:solidFill>
                  <a:schemeClr val="bg1"/>
                </a:solidFill>
                <a:cs typeface="B Mitra" pitchFamily="2" charset="-78"/>
              </a:rPr>
              <a:t>سرعت  نور در آزمایشگاه ملی فیزیک بریتانیا 299792.459 </a:t>
            </a:r>
            <a:r>
              <a:rPr lang="fa-IR" sz="1600" b="1" dirty="0" smtClean="0">
                <a:solidFill>
                  <a:schemeClr val="bg1"/>
                </a:solidFill>
                <a:cs typeface="B Mitra" pitchFamily="2" charset="-78"/>
              </a:rPr>
              <a:t>کیلومتر بر ثانیه</a:t>
            </a:r>
            <a:endParaRPr lang="fa-IR" sz="1600" b="1" dirty="0">
              <a:solidFill>
                <a:schemeClr val="bg1"/>
              </a:solidFill>
              <a:cs typeface="B Mitra" pitchFamily="2" charset="-78"/>
            </a:endParaRPr>
          </a:p>
        </p:txBody>
      </p:sp>
      <p:sp>
        <p:nvSpPr>
          <p:cNvPr id="8" name="TextBox 7"/>
          <p:cNvSpPr txBox="1"/>
          <p:nvPr/>
        </p:nvSpPr>
        <p:spPr>
          <a:xfrm>
            <a:off x="97974" y="1238451"/>
            <a:ext cx="9078867" cy="2342949"/>
          </a:xfrm>
          <a:prstGeom prst="rect">
            <a:avLst/>
          </a:prstGeom>
          <a:solidFill>
            <a:srgbClr val="00B0F0">
              <a:alpha val="37000"/>
            </a:srgbClr>
          </a:solidFill>
          <a:effectLst>
            <a:glow rad="228600">
              <a:schemeClr val="accent6">
                <a:satMod val="175000"/>
                <a:alpha val="40000"/>
              </a:schemeClr>
            </a:glow>
          </a:effectLst>
        </p:spPr>
        <p:txBody>
          <a:bodyPr wrap="square" rtlCol="1">
            <a:spAutoFit/>
          </a:bodyPr>
          <a:lstStyle/>
          <a:p>
            <a:pPr algn="ctr">
              <a:lnSpc>
                <a:spcPct val="150000"/>
              </a:lnSpc>
            </a:pPr>
            <a:r>
              <a:rPr lang="fa-IR" sz="4800" b="1" dirty="0" smtClean="0">
                <a:solidFill>
                  <a:schemeClr val="bg1"/>
                </a:solidFill>
                <a:cs typeface="B Mitra" pitchFamily="2" charset="-78"/>
              </a:rPr>
              <a:t>سرعت  نور محاسبه شده بر اساس قرآن </a:t>
            </a:r>
            <a:r>
              <a:rPr lang="fa-IR" sz="5400" b="1" dirty="0" smtClean="0">
                <a:solidFill>
                  <a:schemeClr val="bg1"/>
                </a:solidFill>
                <a:cs typeface="B Mitra" pitchFamily="2" charset="-78"/>
              </a:rPr>
              <a:t>299792.49</a:t>
            </a:r>
            <a:r>
              <a:rPr lang="fa-IR" sz="4800" b="1" dirty="0" smtClean="0">
                <a:solidFill>
                  <a:schemeClr val="bg1"/>
                </a:solidFill>
                <a:cs typeface="B Mitra" pitchFamily="2" charset="-78"/>
              </a:rPr>
              <a:t> </a:t>
            </a:r>
            <a:r>
              <a:rPr lang="fa-IR" sz="3200" b="1" dirty="0" smtClean="0">
                <a:solidFill>
                  <a:schemeClr val="bg1"/>
                </a:solidFill>
                <a:cs typeface="B Mitra" pitchFamily="2" charset="-78"/>
              </a:rPr>
              <a:t>کیلومتر بر ثانیه</a:t>
            </a:r>
            <a:endParaRPr lang="fa-IR" sz="3200" b="1" dirty="0">
              <a:solidFill>
                <a:schemeClr val="bg1"/>
              </a:solidFill>
              <a:cs typeface="B Mitra"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7972452" cy="4657740"/>
          </a:xfrm>
        </p:spPr>
        <p:txBody>
          <a:bodyPr>
            <a:noAutofit/>
          </a:bodyPr>
          <a:lstStyle/>
          <a:p>
            <a:pPr algn="r"/>
            <a:r>
              <a:rPr lang="fa-IR" sz="1800" b="1" dirty="0" smtClean="0">
                <a:solidFill>
                  <a:srgbClr val="FF0000"/>
                </a:solidFill>
                <a:effectLst/>
              </a:rPr>
              <a:t>سرعت سیر ملائکه:</a:t>
            </a:r>
            <a:br>
              <a:rPr lang="fa-IR" sz="1800" b="1" dirty="0" smtClean="0">
                <a:solidFill>
                  <a:srgbClr val="FF0000"/>
                </a:solidFill>
                <a:effectLst/>
              </a:rPr>
            </a:br>
            <a:r>
              <a:rPr lang="en-US" sz="1800" dirty="0" smtClean="0">
                <a:effectLst/>
              </a:rPr>
              <a:t/>
            </a:r>
            <a:br>
              <a:rPr lang="en-US" sz="1800" dirty="0" smtClean="0">
                <a:effectLst/>
              </a:rPr>
            </a:br>
            <a:r>
              <a:rPr lang="en-US" sz="1800" dirty="0" smtClean="0">
                <a:effectLst/>
              </a:rPr>
              <a:t> </a:t>
            </a:r>
            <a:r>
              <a:rPr lang="fa-IR" sz="1800" dirty="0" smtClean="0">
                <a:effectLst/>
              </a:rPr>
              <a:t/>
            </a:r>
            <a:br>
              <a:rPr lang="fa-IR" sz="1800" dirty="0" smtClean="0">
                <a:effectLst/>
              </a:rPr>
            </a:br>
            <a:r>
              <a:rPr lang="fa-IR" sz="1800" dirty="0" smtClean="0">
                <a:effectLst/>
              </a:rPr>
              <a:t>طبق نظریه نسبیت وقتی چیزی سرعت بگیرد زمان برای او به نسبت ما کند احساس میشود و در دید ما خیلی طول میکشد</a:t>
            </a:r>
            <a:r>
              <a:rPr lang="en-US" sz="1800" dirty="0" smtClean="0">
                <a:effectLst/>
              </a:rPr>
              <a:t>....</a:t>
            </a:r>
            <a:br>
              <a:rPr lang="en-US" sz="1800" dirty="0" smtClean="0">
                <a:effectLst/>
              </a:rPr>
            </a:br>
            <a:r>
              <a:rPr lang="fa-IR" sz="1800" dirty="0" smtClean="0">
                <a:effectLst/>
              </a:rPr>
              <a:t>زمان برای فرشته های در حال حرکت اسلام یک روز است و برای ما 50000 سال،خوب نظرتون چیه که برعکس عمل کنیم و سرعت یک فرشته قرآن را در حرکت به دستآوریم؟</a:t>
            </a:r>
            <a:r>
              <a:rPr lang="en-US" sz="1800" dirty="0" smtClean="0">
                <a:effectLst/>
              </a:rPr>
              <a:t>          </a:t>
            </a:r>
            <a:br>
              <a:rPr lang="en-US" sz="1800" dirty="0" smtClean="0">
                <a:effectLst/>
              </a:rPr>
            </a:br>
            <a:r>
              <a:rPr lang="fa-IR" sz="1800" dirty="0" smtClean="0">
                <a:effectLst/>
              </a:rPr>
              <a:t>همه میدانیم که فرمول اصلی انبساط زمان بر حسب سرعت این است</a:t>
            </a:r>
            <a:r>
              <a:rPr lang="en-US" sz="1800" dirty="0" smtClean="0">
                <a:effectLst/>
              </a:rPr>
              <a:t>:</a:t>
            </a:r>
            <a:br>
              <a:rPr lang="en-US" sz="1800" dirty="0" smtClean="0">
                <a:effectLst/>
              </a:rPr>
            </a:br>
            <a:r>
              <a:rPr lang="en-US" sz="1800" dirty="0" smtClean="0">
                <a:effectLst/>
              </a:rPr>
              <a:t/>
            </a:r>
            <a:br>
              <a:rPr lang="en-US" sz="1800" dirty="0" smtClean="0">
                <a:effectLst/>
              </a:rPr>
            </a:br>
            <a:r>
              <a:rPr lang="fa-IR" sz="1800" dirty="0" smtClean="0">
                <a:effectLst/>
              </a:rPr>
              <a:t>که با یک این ور و آن ور کردن سرعت بر اساس انبساط میشود</a:t>
            </a:r>
            <a:r>
              <a:rPr lang="en-US" sz="1800" dirty="0" smtClean="0">
                <a:effectLst/>
              </a:rPr>
              <a:t>:</a:t>
            </a:r>
            <a:br>
              <a:rPr lang="en-US" sz="1800" dirty="0" smtClean="0">
                <a:effectLst/>
              </a:rPr>
            </a:br>
            <a:r>
              <a:rPr lang="en-US" sz="1800" dirty="0" smtClean="0">
                <a:effectLst/>
              </a:rPr>
              <a:t/>
            </a:r>
            <a:br>
              <a:rPr lang="en-US" sz="1800" dirty="0" smtClean="0">
                <a:effectLst/>
              </a:rPr>
            </a:br>
            <a:r>
              <a:rPr lang="fa-IR" sz="1800" dirty="0" smtClean="0">
                <a:effectLst/>
              </a:rPr>
              <a:t>سال های قمری حدود 345 روز دارند یعنی میزان اختلاف زمان ما با یک فرشته در حال حرکت 50000*345 است</a:t>
            </a:r>
            <a:r>
              <a:rPr lang="en-US" sz="1800" dirty="0" smtClean="0">
                <a:effectLst/>
              </a:rPr>
              <a:t>.</a:t>
            </a:r>
            <a:br>
              <a:rPr lang="en-US" sz="1800" dirty="0" smtClean="0">
                <a:effectLst/>
              </a:rPr>
            </a:br>
            <a:r>
              <a:rPr lang="fa-IR" sz="1800" dirty="0" smtClean="0">
                <a:effectLst/>
              </a:rPr>
              <a:t>پس جایگزین میکنیم</a:t>
            </a:r>
            <a:r>
              <a:rPr lang="en-US" sz="1800" dirty="0" smtClean="0">
                <a:effectLst/>
              </a:rPr>
              <a:t>:</a:t>
            </a:r>
            <a:br>
              <a:rPr lang="en-US" sz="1800" dirty="0" smtClean="0">
                <a:effectLst/>
              </a:rPr>
            </a:br>
            <a:endParaRPr lang="fa-IR" sz="1800" dirty="0">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8686800" cy="841248"/>
          </a:xfrm>
        </p:spPr>
        <p:txBody>
          <a:bodyPr>
            <a:noAutofit/>
          </a:bodyPr>
          <a:lstStyle/>
          <a:p>
            <a:pPr algn="r"/>
            <a:r>
              <a:rPr lang="fa-IR" sz="2000" dirty="0" smtClean="0">
                <a:effectLst/>
              </a:rPr>
              <a:t>یعنی یک مقدار ناچیز کمتر از سرعت نور که آنهم به قول یکی از سایتها حتماً به دلیل آن است که فرشته یک وجودی دارد و جرمش صفر نیست</a:t>
            </a:r>
            <a:r>
              <a:rPr lang="en-US" sz="2000" dirty="0" smtClean="0">
                <a:effectLst/>
              </a:rPr>
              <a:t>!</a:t>
            </a:r>
            <a:br>
              <a:rPr lang="en-US" sz="2000" dirty="0" smtClean="0">
                <a:effectLst/>
              </a:rPr>
            </a:br>
            <a:endParaRPr lang="fa-IR" sz="2000" dirty="0">
              <a:effectLst/>
            </a:endParaRPr>
          </a:p>
        </p:txBody>
      </p:sp>
      <p:pic>
        <p:nvPicPr>
          <p:cNvPr id="3" name="Picture 2" descr="http://www.h02.ir/Files/Math/TVC-03.gif"/>
          <p:cNvPicPr/>
          <p:nvPr/>
        </p:nvPicPr>
        <p:blipFill>
          <a:blip r:embed="rId3"/>
          <a:srcRect/>
          <a:stretch>
            <a:fillRect/>
          </a:stretch>
        </p:blipFill>
        <p:spPr bwMode="auto">
          <a:xfrm>
            <a:off x="3457060" y="381000"/>
            <a:ext cx="477254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41248"/>
          </a:xfrm>
        </p:spPr>
        <p:txBody>
          <a:bodyPr>
            <a:normAutofit fontScale="90000"/>
          </a:bodyPr>
          <a:lstStyle/>
          <a:p>
            <a:pPr algn="ctr"/>
            <a:r>
              <a:rPr lang="fa-IR" sz="2000" b="1" dirty="0" smtClean="0">
                <a:solidFill>
                  <a:srgbClr val="FF0000"/>
                </a:solidFill>
              </a:rPr>
              <a:t>الف )</a:t>
            </a:r>
            <a:r>
              <a:rPr lang="fa-IR" sz="2400" b="1" dirty="0" smtClean="0">
                <a:solidFill>
                  <a:srgbClr val="FF0000"/>
                </a:solidFill>
              </a:rPr>
              <a:t> روابط عددی بین لغات</a:t>
            </a:r>
            <a:br>
              <a:rPr lang="fa-IR" sz="2400" b="1" dirty="0" smtClean="0">
                <a:solidFill>
                  <a:srgbClr val="FF0000"/>
                </a:solidFill>
              </a:rPr>
            </a:br>
            <a:r>
              <a:rPr lang="fa-IR" sz="2400" b="1" dirty="0" smtClean="0"/>
              <a:t/>
            </a:r>
            <a:br>
              <a:rPr lang="fa-IR" sz="2400" b="1" dirty="0" smtClean="0"/>
            </a:br>
            <a:r>
              <a:rPr lang="fa-IR" sz="1600" b="1" dirty="0" smtClean="0">
                <a:solidFill>
                  <a:srgbClr val="7030A0"/>
                </a:solidFill>
              </a:rPr>
              <a:t>( اذکار ، تعبیر خواب ، و روابط ماهوی مانند عدد اتمی و جرم اتمی آهن در قرآن...)</a:t>
            </a:r>
            <a:endParaRPr lang="fa-IR" sz="1600" dirty="0">
              <a:solidFill>
                <a:srgbClr val="7030A0"/>
              </a:solidFill>
            </a:endParaRPr>
          </a:p>
        </p:txBody>
      </p:sp>
      <p:sp>
        <p:nvSpPr>
          <p:cNvPr id="3" name="TextBox 2"/>
          <p:cNvSpPr txBox="1"/>
          <p:nvPr/>
        </p:nvSpPr>
        <p:spPr>
          <a:xfrm>
            <a:off x="1524000" y="1371600"/>
            <a:ext cx="6550191" cy="5355312"/>
          </a:xfrm>
          <a:prstGeom prst="rect">
            <a:avLst/>
          </a:prstGeom>
          <a:noFill/>
        </p:spPr>
        <p:txBody>
          <a:bodyPr wrap="none" rtlCol="1">
            <a:spAutoFit/>
          </a:bodyPr>
          <a:lstStyle/>
          <a:p>
            <a:pPr algn="ctr"/>
            <a:r>
              <a:rPr lang="fa-IR" b="1" dirty="0" smtClean="0"/>
              <a:t>امام 12 بار</a:t>
            </a:r>
            <a:endParaRPr lang="en-US" b="1" dirty="0" smtClean="0"/>
          </a:p>
          <a:p>
            <a:pPr algn="ctr"/>
            <a:r>
              <a:rPr lang="fa-IR" b="1" dirty="0" smtClean="0"/>
              <a:t>کلمه مرد  و زن 24 بار در قرآن مقدس آمده است</a:t>
            </a:r>
            <a:r>
              <a:rPr lang="en-US" b="1" dirty="0" smtClean="0"/>
              <a:t/>
            </a:r>
            <a:br>
              <a:rPr lang="en-US" b="1" dirty="0" smtClean="0"/>
            </a:br>
            <a:r>
              <a:rPr lang="fa-IR" b="1" dirty="0" smtClean="0"/>
              <a:t>دنيا (يکي ازنامهاي زندگي):115آخرت (نامي براي زندگي پس از اين جهان): 115</a:t>
            </a:r>
            <a:r>
              <a:rPr lang="en-US" b="1" dirty="0" smtClean="0"/>
              <a:t> </a:t>
            </a:r>
            <a:br>
              <a:rPr lang="en-US" b="1" dirty="0" smtClean="0"/>
            </a:br>
            <a:r>
              <a:rPr lang="fa-IR" b="1" dirty="0" smtClean="0"/>
              <a:t>ملائکه: 88شياطين: 88</a:t>
            </a:r>
            <a:r>
              <a:rPr lang="en-US" b="1" dirty="0" smtClean="0"/>
              <a:t/>
            </a:r>
            <a:br>
              <a:rPr lang="en-US" b="1" dirty="0" smtClean="0"/>
            </a:br>
            <a:r>
              <a:rPr lang="fa-IR" b="1" dirty="0" smtClean="0"/>
              <a:t>زندگي: 145مرگ: 145</a:t>
            </a:r>
            <a:r>
              <a:rPr lang="en-US" b="1" dirty="0" smtClean="0"/>
              <a:t/>
            </a:r>
            <a:br>
              <a:rPr lang="en-US" b="1" dirty="0" smtClean="0"/>
            </a:br>
            <a:r>
              <a:rPr lang="fa-IR" b="1" dirty="0" smtClean="0"/>
              <a:t>سود: 50زيان: 50</a:t>
            </a:r>
            <a:r>
              <a:rPr lang="en-US" b="1" dirty="0" smtClean="0"/>
              <a:t/>
            </a:r>
            <a:br>
              <a:rPr lang="en-US" b="1" dirty="0" smtClean="0"/>
            </a:br>
            <a:r>
              <a:rPr lang="fa-IR" b="1" dirty="0" smtClean="0"/>
              <a:t>ملت (مردم): 50پيامبران: 50</a:t>
            </a:r>
            <a:r>
              <a:rPr lang="en-US" b="1" dirty="0" smtClean="0"/>
              <a:t/>
            </a:r>
            <a:br>
              <a:rPr lang="en-US" b="1" dirty="0" smtClean="0"/>
            </a:br>
            <a:r>
              <a:rPr lang="fa-IR" b="1" dirty="0" smtClean="0"/>
              <a:t>ابليس(پادشاه شياطين): 11پناه جوئي از شر ابليس: 11</a:t>
            </a:r>
            <a:r>
              <a:rPr lang="en-US" b="1" dirty="0" smtClean="0"/>
              <a:t/>
            </a:r>
            <a:br>
              <a:rPr lang="en-US" b="1" dirty="0" smtClean="0"/>
            </a:br>
            <a:r>
              <a:rPr lang="fa-IR" b="1" dirty="0" smtClean="0"/>
              <a:t>مصيبت: 75شکر: 75</a:t>
            </a:r>
            <a:r>
              <a:rPr lang="en-US" b="1" dirty="0" smtClean="0"/>
              <a:t/>
            </a:r>
            <a:br>
              <a:rPr lang="en-US" b="1" dirty="0" smtClean="0"/>
            </a:br>
            <a:r>
              <a:rPr lang="fa-IR" b="1" dirty="0" smtClean="0"/>
              <a:t>صدقه: 73رضايت: 73</a:t>
            </a:r>
            <a:r>
              <a:rPr lang="en-US" b="1" dirty="0" smtClean="0"/>
              <a:t/>
            </a:r>
            <a:br>
              <a:rPr lang="en-US" b="1" dirty="0" smtClean="0"/>
            </a:br>
            <a:r>
              <a:rPr lang="fa-IR" b="1" dirty="0" smtClean="0"/>
              <a:t>فريب خوردگان (گمراه شدگان): 17مردگان (مردم مرده): 17</a:t>
            </a:r>
            <a:r>
              <a:rPr lang="en-US" b="1" dirty="0" smtClean="0"/>
              <a:t/>
            </a:r>
            <a:br>
              <a:rPr lang="en-US" b="1" dirty="0" smtClean="0"/>
            </a:br>
            <a:r>
              <a:rPr lang="fa-IR" b="1" dirty="0" smtClean="0"/>
              <a:t>مسلمين: 41جهاد: 41</a:t>
            </a:r>
            <a:r>
              <a:rPr lang="en-US" b="1" dirty="0" smtClean="0"/>
              <a:t/>
            </a:r>
            <a:br>
              <a:rPr lang="en-US" b="1" dirty="0" smtClean="0"/>
            </a:br>
            <a:r>
              <a:rPr lang="fa-IR" b="1" dirty="0" smtClean="0"/>
              <a:t>طلا: 8زندگي راحت: 8</a:t>
            </a:r>
            <a:r>
              <a:rPr lang="en-US" b="1" dirty="0" smtClean="0"/>
              <a:t/>
            </a:r>
            <a:br>
              <a:rPr lang="en-US" b="1" dirty="0" smtClean="0"/>
            </a:br>
            <a:r>
              <a:rPr lang="fa-IR" b="1" dirty="0" smtClean="0"/>
              <a:t>جادو: 60فتنه: 60</a:t>
            </a:r>
            <a:r>
              <a:rPr lang="en-US" b="1" dirty="0" smtClean="0"/>
              <a:t/>
            </a:r>
            <a:br>
              <a:rPr lang="en-US" b="1" dirty="0" smtClean="0"/>
            </a:br>
            <a:r>
              <a:rPr lang="fa-IR" b="1" dirty="0" smtClean="0"/>
              <a:t>زکات: 32برکت: 32</a:t>
            </a:r>
            <a:r>
              <a:rPr lang="en-US" b="1" dirty="0" smtClean="0"/>
              <a:t/>
            </a:r>
            <a:br>
              <a:rPr lang="en-US" b="1" dirty="0" smtClean="0"/>
            </a:br>
            <a:r>
              <a:rPr lang="fa-IR" b="1" dirty="0" smtClean="0"/>
              <a:t>عقل 83نور: 83</a:t>
            </a:r>
            <a:r>
              <a:rPr lang="en-US" b="1" dirty="0" smtClean="0"/>
              <a:t/>
            </a:r>
            <a:br>
              <a:rPr lang="en-US" b="1" dirty="0" smtClean="0"/>
            </a:br>
            <a:r>
              <a:rPr lang="fa-IR" b="1" dirty="0" smtClean="0"/>
              <a:t>زبان: 25موعظه (گفتار، اندرز): 25</a:t>
            </a:r>
            <a:r>
              <a:rPr lang="en-US" b="1" dirty="0" smtClean="0"/>
              <a:t/>
            </a:r>
            <a:br>
              <a:rPr lang="en-US" b="1" dirty="0" smtClean="0"/>
            </a:br>
            <a:r>
              <a:rPr lang="fa-IR" b="1" dirty="0" smtClean="0"/>
              <a:t>آرزو: 8ترس: 8</a:t>
            </a:r>
            <a:r>
              <a:rPr lang="en-US" b="1" dirty="0" smtClean="0"/>
              <a:t/>
            </a:r>
            <a:br>
              <a:rPr lang="en-US" b="1" dirty="0" smtClean="0"/>
            </a:br>
            <a:r>
              <a:rPr lang="fa-IR" b="1" dirty="0" smtClean="0"/>
              <a:t>آشکارا سخن گفتن </a:t>
            </a:r>
            <a:endParaRPr lang="fa-IR" b="1" dirty="0"/>
          </a:p>
        </p:txBody>
      </p:sp>
    </p:spTree>
  </p:cSld>
  <p:clrMapOvr>
    <a:masterClrMapping/>
  </p:clrMapOvr>
  <p:transition>
    <p:split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6278562"/>
          </a:xfrm>
        </p:spPr>
        <p:txBody>
          <a:bodyPr>
            <a:noAutofit/>
          </a:bodyPr>
          <a:lstStyle/>
          <a:p>
            <a:pPr algn="ctr"/>
            <a:r>
              <a:rPr lang="fa-IR" sz="2400" b="1" dirty="0" smtClean="0">
                <a:effectLst/>
                <a:cs typeface="B Kamran" pitchFamily="2" charset="-78"/>
              </a:rPr>
              <a:t>سختي: 114صبر: 114</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محمد (صلوات الله عليه): 4شريعت (آموزه هاي حضرت محمد (ص)): 4</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ساعه 48 بار – 24 بار تنها و 24 بار با پیشوند</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سجده 34 بار – تعداد دفعات سجده در 17 رکعت</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حسنات 180 بار سیئات 180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رسول و مشتقات  513 بار و نام 28 پیامبر 513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رسل 368 بار و الناس 368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محمد و احمد 5 بار   کلمه صلوات 5</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سرور 4 بار و حزن 4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الحر 4 بار و البرد 4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حزب الله 3 و حزب الشیطان 3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مصیبه 75 بار و شکر 75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جهر 16 بار و علانیه 16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شده 102 بار  صبر 102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محبه 83 بار و طاعه 83 بار  ( ما احب الله من عصاه )</a:t>
            </a:r>
            <a:br>
              <a:rPr lang="fa-IR" sz="2400" b="1" dirty="0" smtClean="0">
                <a:effectLst/>
                <a:cs typeface="B Kamran" pitchFamily="2" charset="-78"/>
              </a:rPr>
            </a:br>
            <a:r>
              <a:rPr lang="fa-IR" sz="2400" b="1" dirty="0" smtClean="0">
                <a:effectLst/>
                <a:cs typeface="B Kamran" pitchFamily="2" charset="-78"/>
              </a:rPr>
              <a:t>بر 20  ثواب 20 بار </a:t>
            </a:r>
            <a:r>
              <a:rPr lang="en-US" sz="2400" b="1" dirty="0" smtClean="0">
                <a:effectLst/>
                <a:cs typeface="B Kamran" pitchFamily="2" charset="-78"/>
              </a:rPr>
              <a:t/>
            </a:r>
            <a:br>
              <a:rPr lang="en-US" sz="2400" b="1" dirty="0" smtClean="0">
                <a:effectLst/>
                <a:cs typeface="B Kamran" pitchFamily="2" charset="-78"/>
              </a:rPr>
            </a:br>
            <a:r>
              <a:rPr lang="fa-IR" sz="2400" b="1" dirty="0" smtClean="0">
                <a:effectLst/>
                <a:cs typeface="B Kamran" pitchFamily="2" charset="-78"/>
              </a:rPr>
              <a:t>جحیم 26 بار و عقاب  26 بار </a:t>
            </a:r>
            <a:r>
              <a:rPr lang="en-US" sz="2400" b="1" dirty="0" smtClean="0">
                <a:effectLst/>
                <a:cs typeface="B Kamran" pitchFamily="2" charset="-78"/>
              </a:rPr>
              <a:t/>
            </a:r>
            <a:br>
              <a:rPr lang="en-US" sz="2400" b="1" dirty="0" smtClean="0">
                <a:effectLst/>
                <a:cs typeface="B Kamran" pitchFamily="2" charset="-78"/>
              </a:rPr>
            </a:br>
            <a:r>
              <a:rPr lang="en-US" sz="2400" b="1" dirty="0" smtClean="0">
                <a:effectLst/>
                <a:cs typeface="B Kamran" pitchFamily="2" charset="-78"/>
              </a:rPr>
              <a:t/>
            </a:r>
            <a:br>
              <a:rPr lang="en-US" sz="2400" b="1" dirty="0" smtClean="0">
                <a:effectLst/>
                <a:cs typeface="B Kamran" pitchFamily="2" charset="-78"/>
              </a:rPr>
            </a:br>
            <a:endParaRPr lang="fa-IR" sz="2400" b="1" dirty="0">
              <a:effectLst/>
              <a:cs typeface="B Kamran" pitchFamily="2" charset="-78"/>
            </a:endParaRPr>
          </a:p>
        </p:txBody>
      </p:sp>
    </p:spTree>
  </p:cSld>
  <p:clrMapOvr>
    <a:masterClrMapping/>
  </p:clrMapOvr>
  <p:transition>
    <p:pull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5440362"/>
          </a:xfrm>
        </p:spPr>
        <p:txBody>
          <a:bodyPr/>
          <a:lstStyle/>
          <a:p>
            <a:pPr algn="r"/>
            <a:r>
              <a:rPr lang="fa-IR" sz="2400" b="1" dirty="0" smtClean="0">
                <a:cs typeface="B Kamran" pitchFamily="2" charset="-78"/>
              </a:rPr>
              <a:t>حرث 14 بار  زراعت 14 بار</a:t>
            </a:r>
            <a:r>
              <a:rPr lang="en-US" sz="2400" b="1" dirty="0" smtClean="0">
                <a:cs typeface="B Kamran" pitchFamily="2" charset="-78"/>
              </a:rPr>
              <a:t/>
            </a:r>
            <a:br>
              <a:rPr lang="en-US" sz="2400" b="1" dirty="0" smtClean="0">
                <a:cs typeface="B Kamran" pitchFamily="2" charset="-78"/>
              </a:rPr>
            </a:br>
            <a:r>
              <a:rPr lang="fa-IR" sz="2400" b="1" dirty="0" smtClean="0">
                <a:cs typeface="B Kamran" pitchFamily="2" charset="-78"/>
              </a:rPr>
              <a:t>اجر 108 بار عمل 108 بار ( لیس للانسان الا ما سعی )</a:t>
            </a:r>
            <a:r>
              <a:rPr lang="en-US" sz="2400" b="1" dirty="0" smtClean="0">
                <a:cs typeface="B Kamran" pitchFamily="2" charset="-78"/>
              </a:rPr>
              <a:t/>
            </a:r>
            <a:br>
              <a:rPr lang="en-US" sz="2400" b="1" dirty="0" smtClean="0">
                <a:cs typeface="B Kamran" pitchFamily="2" charset="-78"/>
              </a:rPr>
            </a:br>
            <a:r>
              <a:rPr lang="fa-IR" sz="2400" b="1" dirty="0" smtClean="0">
                <a:cs typeface="B Kamran" pitchFamily="2" charset="-78"/>
              </a:rPr>
              <a:t>ایمان و مشتقات 811 بار   علم و معرفت 811 بار </a:t>
            </a:r>
            <a:r>
              <a:rPr lang="fa-IR" sz="2400" b="1" u="sng" dirty="0" smtClean="0">
                <a:cs typeface="B Kamran" pitchFamily="2" charset="-78"/>
              </a:rPr>
              <a:t/>
            </a:r>
            <a:br>
              <a:rPr lang="fa-IR" sz="2400" b="1" u="sng" dirty="0" smtClean="0">
                <a:cs typeface="B Kamran" pitchFamily="2" charset="-78"/>
              </a:rPr>
            </a:br>
            <a:r>
              <a:rPr lang="fa-IR" sz="2400" b="1" u="sng" dirty="0" smtClean="0">
                <a:cs typeface="B Kamran" pitchFamily="2" charset="-78"/>
              </a:rPr>
              <a:t>رحمن 57 بار   رحیم 114 بار </a:t>
            </a:r>
            <a:r>
              <a:rPr lang="en-US" sz="2400" dirty="0" smtClean="0">
                <a:cs typeface="B Kamran" pitchFamily="2" charset="-78"/>
              </a:rPr>
              <a:t/>
            </a:r>
            <a:br>
              <a:rPr lang="en-US" sz="2400" dirty="0" smtClean="0">
                <a:cs typeface="B Kamran" pitchFamily="2" charset="-78"/>
              </a:rPr>
            </a:br>
            <a:r>
              <a:rPr lang="fa-IR" sz="2400" b="1" u="sng" dirty="0" smtClean="0">
                <a:cs typeface="B Kamran" pitchFamily="2" charset="-78"/>
              </a:rPr>
              <a:t>جزاء 117 بار و مغفره 234 بار </a:t>
            </a:r>
            <a:r>
              <a:rPr lang="en-US" sz="2400" dirty="0" smtClean="0">
                <a:cs typeface="B Kamran" pitchFamily="2" charset="-78"/>
              </a:rPr>
              <a:t/>
            </a:r>
            <a:br>
              <a:rPr lang="en-US" sz="2400" dirty="0" smtClean="0">
                <a:cs typeface="B Kamran" pitchFamily="2" charset="-78"/>
              </a:rPr>
            </a:br>
            <a:r>
              <a:rPr lang="fa-IR" sz="2400" b="1" dirty="0" smtClean="0">
                <a:cs typeface="B Kamran" pitchFamily="2" charset="-78"/>
              </a:rPr>
              <a:t>عسر 12 بار  یسر 36 بار </a:t>
            </a:r>
            <a:r>
              <a:rPr lang="en-US" sz="2400" b="1" dirty="0" smtClean="0">
                <a:cs typeface="B Kamran" pitchFamily="2" charset="-78"/>
              </a:rPr>
              <a:t/>
            </a:r>
            <a:br>
              <a:rPr lang="en-US" sz="2400" b="1" dirty="0" smtClean="0">
                <a:cs typeface="B Kamran" pitchFamily="2" charset="-78"/>
              </a:rPr>
            </a:br>
            <a:r>
              <a:rPr lang="fa-IR" sz="2400" b="1" dirty="0" smtClean="0">
                <a:cs typeface="B Kamran" pitchFamily="2" charset="-78"/>
              </a:rPr>
              <a:t>ونيز جالب خواهد بود به دفعاتي که کلمات زير در قرآن ظاهر شده اند نگاهي داشته باشيم:</a:t>
            </a:r>
            <a:r>
              <a:rPr lang="en-US" sz="2400" b="1" dirty="0" smtClean="0">
                <a:cs typeface="B Kamran" pitchFamily="2" charset="-78"/>
              </a:rPr>
              <a:t/>
            </a:r>
            <a:br>
              <a:rPr lang="en-US" sz="2400" b="1" dirty="0" smtClean="0">
                <a:cs typeface="B Kamran" pitchFamily="2" charset="-78"/>
              </a:rPr>
            </a:br>
            <a:r>
              <a:rPr lang="fa-IR" sz="2400" b="1" dirty="0" smtClean="0">
                <a:cs typeface="B Kamran" pitchFamily="2" charset="-78"/>
              </a:rPr>
              <a:t>نماز: 5</a:t>
            </a:r>
            <a:r>
              <a:rPr lang="en-US" sz="2400" b="1" dirty="0" smtClean="0">
                <a:cs typeface="B Kamran" pitchFamily="2" charset="-78"/>
              </a:rPr>
              <a:t/>
            </a:r>
            <a:br>
              <a:rPr lang="en-US" sz="2400" b="1" dirty="0" smtClean="0">
                <a:cs typeface="B Kamran" pitchFamily="2" charset="-78"/>
              </a:rPr>
            </a:br>
            <a:r>
              <a:rPr lang="fa-IR" sz="2400" b="1" dirty="0" smtClean="0">
                <a:cs typeface="B Kamran" pitchFamily="2" charset="-78"/>
              </a:rPr>
              <a:t>ماه: 12</a:t>
            </a:r>
            <a:r>
              <a:rPr lang="en-US" sz="2400" b="1" dirty="0" smtClean="0">
                <a:cs typeface="B Kamran" pitchFamily="2" charset="-78"/>
              </a:rPr>
              <a:t/>
            </a:r>
            <a:br>
              <a:rPr lang="en-US" sz="2400" b="1" dirty="0" smtClean="0">
                <a:cs typeface="B Kamran" pitchFamily="2" charset="-78"/>
              </a:rPr>
            </a:br>
            <a:r>
              <a:rPr lang="fa-IR" sz="2400" b="1" dirty="0" smtClean="0">
                <a:cs typeface="B Kamran" pitchFamily="2" charset="-78"/>
              </a:rPr>
              <a:t>روز: 365</a:t>
            </a:r>
            <a:r>
              <a:rPr lang="en-US" sz="2400" dirty="0" smtClean="0">
                <a:cs typeface="B Kamran" pitchFamily="2" charset="-78"/>
              </a:rPr>
              <a:t/>
            </a:r>
            <a:br>
              <a:rPr lang="en-US" sz="2400" dirty="0" smtClean="0">
                <a:cs typeface="B Kamran" pitchFamily="2" charset="-78"/>
              </a:rPr>
            </a:br>
            <a:r>
              <a:rPr lang="fa-IR" sz="2400" b="1" u="sng" dirty="0" smtClean="0">
                <a:cs typeface="B Kamran" pitchFamily="2" charset="-78"/>
              </a:rPr>
              <a:t>دريا : 32، زمين (خشکي): 13</a:t>
            </a:r>
            <a:r>
              <a:rPr lang="en-US" sz="2000" b="1" u="sng" dirty="0" smtClean="0"/>
              <a:t/>
            </a:r>
            <a:br>
              <a:rPr lang="en-US" sz="2000" b="1" u="sng" dirty="0" smtClean="0"/>
            </a:br>
            <a:r>
              <a:rPr lang="en-US" sz="2000" dirty="0" smtClean="0"/>
              <a:t/>
            </a:r>
            <a:br>
              <a:rPr lang="en-US" sz="2000" dirty="0" smtClean="0"/>
            </a:br>
            <a:r>
              <a:rPr lang="fa-IR" sz="2000" dirty="0" smtClean="0"/>
              <a:t>آيا مي توان گفت که اينها همه بر حسب اتفاق در قرآن مجيد آمده است؟</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5867400"/>
          </a:xfrm>
        </p:spPr>
        <p:txBody>
          <a:bodyPr>
            <a:noAutofit/>
          </a:bodyPr>
          <a:lstStyle/>
          <a:p>
            <a:pPr algn="r"/>
            <a:r>
              <a:rPr lang="fa-IR" sz="1600" b="1" dirty="0" smtClean="0">
                <a:solidFill>
                  <a:srgbClr val="FF0000"/>
                </a:solidFill>
                <a:effectLst/>
              </a:rPr>
              <a:t>ب) تعداد حروف و ارزش ابجدی</a:t>
            </a:r>
            <a:r>
              <a:rPr lang="en-US" sz="1600" dirty="0" smtClean="0">
                <a:effectLst/>
              </a:rPr>
              <a:t/>
            </a:r>
            <a:br>
              <a:rPr lang="en-US" sz="1600" dirty="0" smtClean="0">
                <a:effectLst/>
              </a:rPr>
            </a:br>
            <a:r>
              <a:rPr lang="fa-IR" sz="1900" b="1" dirty="0" smtClean="0">
                <a:effectLst/>
                <a:cs typeface="B Kamran" pitchFamily="2" charset="-78"/>
              </a:rPr>
              <a:t>پديده بى نظيرى که در قرآن وجود دارد، در هيچ کتاب نوشته دست بشر يافت نميشود. هر يک از عناصر قرآن داراى ترکيبى است رياضى: سوره ها، آيات، لغات، تعداد حروف، تعداد کلمات هم خانواده، تعداد و انواع اسم هاى الهى، همگى داراى ترکيبى خاص هستند.</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براى اولين بار در تاريخ، ما کتابى داريم با اثبات نويسندگى الهى- ترکيب رياضى ماوراء انسانى.</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 </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كلمه“ اسم “ 19 بار  ( و له الاسماء الحسنی ) برابر با ارزش ابجدی کلمه واحد 19 پس اين معجزه موضوع و هدف اصلى قرآن را که همان "يکتايى خدا" است، تاکيد مى کند.</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کلمه مبارکه " لا اله الا الله " 19 بار در قرآن آمده است  </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كلمه “ الله “ به حروف  ابجد 66 و تعداد حروف  سوره توحید 66</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و اماعدد نوزده مخرج مشترک سراسر سيتم رياضى قرآن است. اين پديده خصوصا شگفت انگیز است وقتيکه در نظر داشته باشيم (۱) که قرآن در زمان جهالت و نادانى آشکار شد، و (۲) سوره ها و آيات وحى شده از نظر زمان و مکان وحى با هم فاصله بسيارى داشتند.</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 كلمه ‍‎‎‎‎‏“ اسم “ 19 باركلمه “ الله “ 2698بار(42*19)، كلمه “ الرحمن “ 57 بار (3*19) وكلمه “ الرحيم “ 114بار (6*19)ديده مي شود</a:t>
            </a:r>
            <a:r>
              <a:rPr lang="en-US" sz="1900" b="1" dirty="0" smtClean="0">
                <a:effectLst/>
                <a:cs typeface="B Kamran" pitchFamily="2" charset="-78"/>
              </a:rPr>
              <a:t>.</a:t>
            </a:r>
            <a:br>
              <a:rPr lang="en-US" sz="1900" b="1" dirty="0" smtClean="0">
                <a:effectLst/>
                <a:cs typeface="B Kamran" pitchFamily="2" charset="-78"/>
              </a:rPr>
            </a:br>
            <a:r>
              <a:rPr lang="fa-IR" sz="1900" b="1" dirty="0" smtClean="0">
                <a:effectLst/>
                <a:cs typeface="B Kamran" pitchFamily="2" charset="-78"/>
              </a:rPr>
              <a:t> </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مسئله جالب اينكه در سوره اخلاص بعد از “قل هو الله احد “ جمله “ الله الصمد“ آمده در صورتي كه اگر “هو الصمد“ مي آمد ، جمله صحيح بود. از نظر دسترو زباني بايد “هو “ مي آمد اما با اين حال </a:t>
            </a:r>
            <a:r>
              <a:rPr lang="en-US" sz="1900" b="1" dirty="0" smtClean="0">
                <a:effectLst/>
                <a:cs typeface="B Kamran" pitchFamily="2" charset="-78"/>
              </a:rPr>
              <a:t>“</a:t>
            </a:r>
            <a:r>
              <a:rPr lang="fa-IR" sz="1900" b="1" dirty="0" smtClean="0">
                <a:effectLst/>
                <a:cs typeface="B Kamran" pitchFamily="2" charset="-78"/>
              </a:rPr>
              <a:t>الله“ آمده است ، اگر بجاي “الله“ “هو“ مي آمد ، سيستم رياضي قران بهم مي ريخت و اين مسئله شباهت زيادي دارد به همان “اخوان“ و “قوم“ در سوره “ق</a:t>
            </a:r>
            <a:r>
              <a:rPr lang="en-US" sz="1900" b="1" dirty="0" smtClean="0">
                <a:effectLst/>
                <a:cs typeface="B Kamran" pitchFamily="2" charset="-78"/>
              </a:rPr>
              <a:t>“.</a:t>
            </a:r>
            <a:r>
              <a:rPr lang="fa-IR" sz="1900" b="1" dirty="0" smtClean="0">
                <a:effectLst/>
                <a:cs typeface="B Kamran" pitchFamily="2" charset="-78"/>
              </a:rPr>
              <a:t> مانند بسم الله در سوره توبه  و بسم الله مجریها و مرسیها( نظم رحمن و رحیم بهم می ریخت )</a:t>
            </a:r>
            <a:r>
              <a:rPr lang="en-US" sz="1900" b="1" dirty="0" smtClean="0">
                <a:effectLst/>
                <a:cs typeface="B Kamran" pitchFamily="2" charset="-78"/>
              </a:rPr>
              <a:t/>
            </a:r>
            <a:br>
              <a:rPr lang="en-US" sz="1900" b="1" dirty="0" smtClean="0">
                <a:effectLst/>
                <a:cs typeface="B Kamran" pitchFamily="2" charset="-78"/>
              </a:rPr>
            </a:br>
            <a:r>
              <a:rPr lang="fa-IR" sz="1900" b="1" dirty="0" smtClean="0">
                <a:effectLst/>
                <a:cs typeface="B Kamran" pitchFamily="2" charset="-78"/>
              </a:rPr>
              <a:t>ابتدا باید بدانیم که چرا عدد مورد توجه خداوند 19 است:</a:t>
            </a:r>
            <a:r>
              <a:rPr lang="en-US" sz="1900" b="1" dirty="0" smtClean="0">
                <a:effectLst/>
                <a:cs typeface="B Kamran" pitchFamily="2" charset="-78"/>
              </a:rPr>
              <a:t/>
            </a:r>
            <a:br>
              <a:rPr lang="en-US" sz="1900" b="1" dirty="0" smtClean="0">
                <a:effectLst/>
                <a:cs typeface="B Kamran" pitchFamily="2" charset="-78"/>
              </a:rPr>
            </a:br>
            <a:endParaRPr lang="fa-IR" sz="1900" b="1" dirty="0">
              <a:effectLst/>
              <a:cs typeface="B Kamr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fa-IR" sz="5400" b="1" cap="none"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Mitra" pitchFamily="2" charset="-78"/>
              </a:rPr>
              <a:t>بدون بعد </a:t>
            </a:r>
            <a:endParaRPr lang="fa-IR" sz="5400" b="1" cap="none"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Mitra" pitchFamily="2" charset="-78"/>
            </a:endParaRPr>
          </a:p>
        </p:txBody>
      </p:sp>
      <p:sp>
        <p:nvSpPr>
          <p:cNvPr id="3" name="Content Placeholder 2"/>
          <p:cNvSpPr>
            <a:spLocks noGrp="1"/>
          </p:cNvSpPr>
          <p:nvPr>
            <p:ph idx="1"/>
          </p:nvPr>
        </p:nvSpPr>
        <p:spPr>
          <a:xfrm>
            <a:off x="457200" y="1828800"/>
            <a:ext cx="8229600" cy="1371600"/>
          </a:xfrm>
        </p:spPr>
        <p:txBody>
          <a:bodyPr>
            <a:normAutofit lnSpcReduction="10000"/>
          </a:bodyPr>
          <a:lstStyle/>
          <a:p>
            <a:pPr algn="ctr" eaLnBrk="1" hangingPunct="1">
              <a:lnSpc>
                <a:spcPct val="150000"/>
              </a:lnSpc>
              <a:buFontTx/>
              <a:buNone/>
              <a:defRPr/>
            </a:pP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نقطه یک جسم بدون بعد است. </a:t>
            </a:r>
            <a:endParaRPr lang="fa-IR"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7" name="Oval 6"/>
          <p:cNvSpPr/>
          <p:nvPr/>
        </p:nvSpPr>
        <p:spPr>
          <a:xfrm>
            <a:off x="4343400" y="45720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5791200"/>
          </a:xfrm>
        </p:spPr>
        <p:txBody>
          <a:bodyPr>
            <a:noAutofit/>
          </a:bodyPr>
          <a:lstStyle/>
          <a:p>
            <a:pPr algn="r"/>
            <a:r>
              <a:rPr lang="fa-IR" sz="2400" dirty="0" smtClean="0">
                <a:effectLst/>
                <a:cs typeface="B Kamran" pitchFamily="2" charset="-78"/>
              </a:rPr>
              <a:t>19 ویژگی مهمی دارد که هیچ عدد دیگری آن ویژگی ها را ندارد:</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همانطور که میبینید 19 از ترکیب اولین عدد و آخرین عدد ساخته شده است؛</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 إِنَّا لِلَّهِ وَ إِنَّا إِلَيْهِ راجِعُونَ : همانا ابتدا از سوی خدا آمده ایم و در انتها به سوی او باز می گردیم.</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همچنین در آیه ی 3 سوره ی 57 (3 ×19) آمده است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هُوَ الْأَوَّلُ وَالْآخِرُ وَالظَّاهِرُ وَالْبَاطِنُ وَهُوَ بِكُلِّ شَيْءٍ عَلِيمٌ. همانطور که نمایان است در اینجا نیز خداوند خود را اول و آخر هر چیز معرفی میکند که    همه ی امور به اراده ی اوست. نکته ی جالب تر این است که اگر شماره ی این آیه را در 19 ضرب کنیم شماره ی سوره ی آن به دست می آید.</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همچنین در آیه ی 30 و 31 سوره ی مدثر(74) می توانیم دلایل وجود معجزه ی 19 را بیابیم:</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30 و 31 سوره مدثر:</a:t>
            </a:r>
            <a:r>
              <a:rPr lang="en-US" sz="2400" dirty="0" smtClean="0">
                <a:effectLst/>
                <a:cs typeface="B Kamran" pitchFamily="2" charset="-78"/>
              </a:rPr>
              <a:t/>
            </a:r>
            <a:br>
              <a:rPr lang="en-US" sz="2400" dirty="0" smtClean="0">
                <a:effectLst/>
                <a:cs typeface="B Kamran" pitchFamily="2" charset="-78"/>
              </a:rPr>
            </a:br>
            <a:r>
              <a:rPr lang="en-US" sz="2400" b="1" dirty="0" smtClean="0">
                <a:solidFill>
                  <a:srgbClr val="FF0000"/>
                </a:solidFill>
                <a:effectLst/>
                <a:cs typeface="B Kamran" pitchFamily="2" charset="-78"/>
              </a:rPr>
              <a:t>"</a:t>
            </a:r>
            <a:r>
              <a:rPr lang="fa-IR" sz="2400" b="1" dirty="0" smtClean="0">
                <a:solidFill>
                  <a:srgbClr val="FF0000"/>
                </a:solidFill>
                <a:effectLst/>
                <a:cs typeface="B Kamran" pitchFamily="2" charset="-78"/>
              </a:rPr>
              <a:t>وَمَا جَعَلْنَا أَصْحَابَ النَّارِ إِلَّا مَلَائِكَةً وَمَا جَعَلْنَا عِدَّتَهُمْ إِلَّا فِتْنَةً لِّلَّذِينَ كَفَرُوا لِيَسْتَيْقِنَ الَّذِينَ أُوتُوا الْكِتَابَ وَيَزْدَادَ الَّذِينَ آمَنُوا إِيمَانًا وَلَا يَرْتَابَ الَّذِينَ أُوتُوا الْكِتَابَ وَالْمُؤْمِنُونَ وَلِيَقُولَ الَّذِينَ فِي قُلُوبِهِم مَّرَضٌ وَالْكَافِرُونَ مَاذَا أَرَادَ اللَّهُ بِهَذَا مَثَلًا كَذَلِكَ يُضِلُّ اللَّهُ مَن يَشَاء وَيَهْدِي مَن يَشَاء وَمَا يَعْلَمُ جُنُودَ رَبِّكَ إِلَّا هُوَ وَمَا هِيَ إِلَّا ذِكْرَى لِلْبَشَرِ</a:t>
            </a:r>
            <a:r>
              <a:rPr lang="en-US" sz="2400" b="1" dirty="0" smtClean="0">
                <a:solidFill>
                  <a:srgbClr val="FF0000"/>
                </a:solidFill>
                <a:effectLst/>
                <a:cs typeface="B Kamran" pitchFamily="2" charset="-78"/>
              </a:rPr>
              <a:t>"</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بر آن (دوزخ) نوزده (نگهبان) است (30)  </a:t>
            </a:r>
            <a:r>
              <a:rPr lang="fa-IR" sz="2400" dirty="0" smtClean="0">
                <a:solidFill>
                  <a:srgbClr val="FF0000"/>
                </a:solidFill>
                <a:effectLst/>
                <a:cs typeface="B Kamran" pitchFamily="2" charset="-78"/>
              </a:rPr>
              <a:t>"علیها تسعه عشر“</a:t>
            </a:r>
            <a:r>
              <a:rPr lang="en-US" sz="2400" dirty="0" smtClean="0">
                <a:effectLst/>
                <a:cs typeface="B Kamran" pitchFamily="2" charset="-78"/>
              </a:rPr>
              <a:t/>
            </a:r>
            <a:br>
              <a:rPr lang="en-US" sz="2400" dirty="0" smtClean="0">
                <a:effectLst/>
                <a:cs typeface="B Kamran" pitchFamily="2" charset="-78"/>
              </a:rPr>
            </a:br>
            <a:endParaRPr lang="fa-IR" sz="2400" dirty="0">
              <a:cs typeface="B Kamran"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Autofit/>
          </a:bodyPr>
          <a:lstStyle/>
          <a:p>
            <a:pPr algn="r"/>
            <a:r>
              <a:rPr lang="fa-IR" sz="2400" dirty="0" smtClean="0">
                <a:effectLst/>
                <a:cs typeface="B Kamran" pitchFamily="2" charset="-78"/>
              </a:rPr>
              <a:t>و ما موكلان آتش را جز فرشتگان نگردانيديم و </a:t>
            </a:r>
            <a:r>
              <a:rPr lang="fa-IR" sz="2400" b="1" dirty="0" smtClean="0">
                <a:solidFill>
                  <a:srgbClr val="00B050"/>
                </a:solidFill>
                <a:effectLst/>
                <a:cs typeface="B Kamran" pitchFamily="2" charset="-78"/>
              </a:rPr>
              <a:t>شماره آنها را جز آزمايشى براى كسانى كه كافر شده‏اند قرار نداديم تا آنان كه اهل كتابند يقين به هم رسانند و ايمان كسانى كه ايمان آورده‏اند افزون گردد</a:t>
            </a:r>
            <a:r>
              <a:rPr lang="fa-IR" sz="2400" dirty="0" smtClean="0">
                <a:effectLst/>
                <a:cs typeface="B Kamran" pitchFamily="2" charset="-78"/>
              </a:rPr>
              <a:t> و آنان كه كتاب به ايشان داده شده و (نيز) مؤمنان به شك نيفتند و تا كسانى كه در دلهايشان بيمارى است و كافران بگويند خدا از اين وصف‏كردن چه چيزى را اراده كرده است اين گونه خدا هر كه را بخواهد بيراه مى‏گذارد و هر كه را بخواهد هدايت مى كند و (شماره) سپاهيان پروردگارت را جز او نمى‏داند و اين (آيات) جز تذكارى براى بشر نيست (31)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پس عدد 19 بعبارتی </a:t>
            </a:r>
            <a:r>
              <a:rPr lang="fa-IR" sz="2400" dirty="0" smtClean="0">
                <a:solidFill>
                  <a:srgbClr val="FF0000"/>
                </a:solidFill>
                <a:effectLst/>
                <a:cs typeface="B Kamran" pitchFamily="2" charset="-78"/>
              </a:rPr>
              <a:t>امضاء الکترونیکی </a:t>
            </a:r>
            <a:r>
              <a:rPr lang="fa-IR" sz="2400" dirty="0" smtClean="0">
                <a:effectLst/>
                <a:cs typeface="B Kamran" pitchFamily="2" charset="-78"/>
              </a:rPr>
              <a:t>خالق بر روی هر آنچه که خلق کرده است می باشد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1- اولين آيه قرآن « بسم الله الرحمن الرحيم » داراي 19 حرف عربي است.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2- قرآن مجيد از 114 سوره تشكيل شده است و اين عدد به 19 قسمت است (6× 19)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3- اولين سوره اي كه نازل شده است سوره علق (شماره96) نوزدهمين سوره از آخر قرآن است ، 19 آیه دارد شامل 304 حرف دارد ( 19*16) . </a:t>
            </a:r>
            <a:br>
              <a:rPr lang="fa-IR" sz="2400" dirty="0" smtClean="0">
                <a:effectLst/>
                <a:cs typeface="B Kamran" pitchFamily="2" charset="-78"/>
              </a:rPr>
            </a:br>
            <a:r>
              <a:rPr lang="fa-IR" sz="2400" dirty="0" smtClean="0">
                <a:effectLst/>
                <a:cs typeface="B Kamran" pitchFamily="2" charset="-78"/>
              </a:rPr>
              <a:t>4- سوره علق 19 آيه دارد. آخرین سوره نصر شامل 19 کلمه ، و اولین آیه آن نیز 19 حرف دارد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5- سوره علق 285 حرف (15× 19) دارد . </a:t>
            </a:r>
            <a:r>
              <a:rPr lang="en-US" sz="2400" dirty="0" smtClean="0">
                <a:effectLst/>
                <a:cs typeface="B Kamran" pitchFamily="2" charset="-78"/>
              </a:rPr>
              <a:t/>
            </a:r>
            <a:br>
              <a:rPr lang="en-US" sz="2400" dirty="0" smtClean="0">
                <a:effectLst/>
                <a:cs typeface="B Kamran" pitchFamily="2" charset="-78"/>
              </a:rPr>
            </a:br>
            <a:r>
              <a:rPr lang="fa-IR" sz="2400" dirty="0" smtClean="0">
                <a:effectLst/>
                <a:cs typeface="B Kamran" pitchFamily="2" charset="-78"/>
              </a:rPr>
              <a:t>6- اولين باركه جبرئيل امين با قرآن فرود آمد 5 آيه اولي سوره علق را آورد كه شامل 19 كلمه است. </a:t>
            </a:r>
            <a:r>
              <a:rPr lang="en-US" sz="2400" dirty="0" smtClean="0">
                <a:effectLst/>
                <a:cs typeface="B Kamran" pitchFamily="2" charset="-78"/>
              </a:rPr>
              <a:t/>
            </a:r>
            <a:br>
              <a:rPr lang="en-US" sz="2400" dirty="0" smtClean="0">
                <a:effectLst/>
                <a:cs typeface="B Kamran" pitchFamily="2" charset="-78"/>
              </a:rPr>
            </a:br>
            <a:endParaRPr lang="fa-IR" sz="2400" dirty="0">
              <a:effectLst/>
              <a:cs typeface="B Kamran"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5791200"/>
          </a:xfrm>
        </p:spPr>
        <p:txBody>
          <a:bodyPr>
            <a:noAutofit/>
          </a:bodyPr>
          <a:lstStyle/>
          <a:p>
            <a:pPr algn="r"/>
            <a:r>
              <a:rPr lang="fa-IR" sz="2400" dirty="0" smtClean="0">
                <a:cs typeface="B Kamran" pitchFamily="2" charset="-78"/>
              </a:rPr>
              <a:t>7- اين 19 كلمه ، 76 حرف (4× 19) دارد . </a:t>
            </a:r>
            <a:r>
              <a:rPr lang="en-US" sz="2400" dirty="0" smtClean="0">
                <a:cs typeface="B Kamran" pitchFamily="2" charset="-78"/>
              </a:rPr>
              <a:t/>
            </a:r>
            <a:br>
              <a:rPr lang="en-US" sz="2400" dirty="0" smtClean="0">
                <a:cs typeface="B Kamran" pitchFamily="2" charset="-78"/>
              </a:rPr>
            </a:br>
            <a:r>
              <a:rPr lang="fa-IR" sz="2400" dirty="0" smtClean="0">
                <a:cs typeface="B Kamran" pitchFamily="2" charset="-78"/>
              </a:rPr>
              <a:t>8-دومين باري كه جبرئيل امين فرود آمد 9 آيه اولي سوره قلم (شماره 68) را آورده كه شامل 38 كلمه است. (2 × 19) .</a:t>
            </a:r>
            <a:r>
              <a:rPr lang="en-US" sz="2400" dirty="0" smtClean="0">
                <a:cs typeface="B Kamran" pitchFamily="2" charset="-78"/>
              </a:rPr>
              <a:t/>
            </a:r>
            <a:br>
              <a:rPr lang="en-US" sz="2400" dirty="0" smtClean="0">
                <a:cs typeface="B Kamran" pitchFamily="2" charset="-78"/>
              </a:rPr>
            </a:br>
            <a:r>
              <a:rPr lang="fa-IR" sz="2400" dirty="0" smtClean="0">
                <a:cs typeface="B Kamran" pitchFamily="2" charset="-78"/>
              </a:rPr>
              <a:t> 9</a:t>
            </a:r>
            <a:r>
              <a:rPr lang="en-US" sz="2400" dirty="0" smtClean="0">
                <a:cs typeface="B Kamran" pitchFamily="2" charset="-78"/>
              </a:rPr>
              <a:t>- </a:t>
            </a:r>
            <a:r>
              <a:rPr lang="fa-IR" sz="2400" dirty="0" smtClean="0">
                <a:cs typeface="B Kamran" pitchFamily="2" charset="-78"/>
              </a:rPr>
              <a:t>سومين باركه جبرئيل امين فرود آمد 10 آيه اولي سوره مزمل (شماره 73) را آورد كه شامل 57 كلمه است. (3× 19). </a:t>
            </a:r>
            <a:r>
              <a:rPr lang="en-US" sz="2400" dirty="0" smtClean="0">
                <a:cs typeface="B Kamran" pitchFamily="2" charset="-78"/>
              </a:rPr>
              <a:t/>
            </a:r>
            <a:br>
              <a:rPr lang="en-US" sz="2400" dirty="0" smtClean="0">
                <a:cs typeface="B Kamran" pitchFamily="2" charset="-78"/>
              </a:rPr>
            </a:br>
            <a:r>
              <a:rPr lang="fa-IR" sz="2400" dirty="0" smtClean="0">
                <a:cs typeface="B Kamran" pitchFamily="2" charset="-78"/>
              </a:rPr>
              <a:t>10- چهارمين باركه جبرئيل فرود آمد 30 آيه اولي سوره مدثر (شماره 74) را آورد كه آخرين آيه آن </a:t>
            </a:r>
            <a:r>
              <a:rPr lang="fa-IR" sz="2400" dirty="0" smtClean="0">
                <a:solidFill>
                  <a:srgbClr val="FF0000"/>
                </a:solidFill>
                <a:cs typeface="B Kamran" pitchFamily="2" charset="-78"/>
              </a:rPr>
              <a:t>« بر آن دوزخ 19 فرشته موكلند» </a:t>
            </a:r>
            <a:r>
              <a:rPr lang="fa-IR" sz="2400" dirty="0" smtClean="0">
                <a:cs typeface="B Kamran" pitchFamily="2" charset="-78"/>
              </a:rPr>
              <a:t>مي باشد. (آيه 30) . </a:t>
            </a:r>
            <a:r>
              <a:rPr lang="en-US" sz="2400" dirty="0" smtClean="0">
                <a:cs typeface="B Kamran" pitchFamily="2" charset="-78"/>
              </a:rPr>
              <a:t/>
            </a:r>
            <a:br>
              <a:rPr lang="en-US" sz="2400" dirty="0" smtClean="0">
                <a:cs typeface="B Kamran" pitchFamily="2" charset="-78"/>
              </a:rPr>
            </a:br>
            <a:r>
              <a:rPr lang="fa-IR" sz="2400" dirty="0" smtClean="0">
                <a:cs typeface="B Kamran" pitchFamily="2" charset="-78"/>
              </a:rPr>
              <a:t>11- پنجمين بار كه جبرئيل فرود آمد اولين سوره كامل « فاتحه الكتاب» را آورد كه با اولين بيانيه قرآن بسم الله الرحمن الرحيم (19 حرف) اغاز مي شود . اين بيانيه 19 حرفي بالفاصله بعد از نزول آيه «برآن دوزخ 19 فرشته موكلند» نازل شد . اين مراتب گواهي ارتباط آري از شبهه آيه 30 سوره مدثر(عدد 19) و اولين بيانيه قرآن «بسم الله الرحمن الرحيم» (عدد 19) با سيستم اعداي اعجاز آميز است كه بر عدد 19 بنا نهاده شده است</a:t>
            </a:r>
            <a:r>
              <a:rPr lang="en-US" sz="2400" dirty="0" smtClean="0">
                <a:cs typeface="B Kamran" pitchFamily="2" charset="-78"/>
              </a:rPr>
              <a:t>.</a:t>
            </a:r>
            <a:br>
              <a:rPr lang="en-US" sz="2400" dirty="0" smtClean="0">
                <a:cs typeface="B Kamran" pitchFamily="2" charset="-78"/>
              </a:rPr>
            </a:br>
            <a:r>
              <a:rPr lang="fa-IR" sz="2400" dirty="0" smtClean="0">
                <a:cs typeface="B Kamran" pitchFamily="2" charset="-78"/>
              </a:rPr>
              <a:t>12-ما بين"بسم الله الرحمن الرحيم" جا افتاده (سوره ۹) و تکرار مجدد آن در (سوره ۲۷)، تعداد ۱۹ سوره وجود دارد. مجموع کلمات بین دو بسم الله 342 ( 19*18)        </a:t>
            </a:r>
            <a:r>
              <a:rPr lang="en-US" sz="2400" dirty="0" smtClean="0">
                <a:cs typeface="B Kamran" pitchFamily="2" charset="-78"/>
              </a:rPr>
              <a:t/>
            </a:r>
            <a:br>
              <a:rPr lang="en-US" sz="2400" dirty="0" smtClean="0">
                <a:cs typeface="B Kamran" pitchFamily="2" charset="-78"/>
              </a:rPr>
            </a:br>
            <a:endParaRPr lang="fa-IR" sz="2400" dirty="0">
              <a:cs typeface="B Kamran"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5638800"/>
          </a:xfrm>
        </p:spPr>
        <p:txBody>
          <a:bodyPr>
            <a:noAutofit/>
          </a:bodyPr>
          <a:lstStyle/>
          <a:p>
            <a:pPr algn="r" rtl="0"/>
            <a:r>
              <a:rPr lang="ar-SA" sz="1400" b="1" dirty="0" smtClean="0">
                <a:solidFill>
                  <a:srgbClr val="FF0000"/>
                </a:solidFill>
                <a:effectLst/>
                <a:cs typeface="2  Baran" pitchFamily="2" charset="-78"/>
              </a:rPr>
              <a:t>ترکیب عددى ماوراء انسانى</a:t>
            </a:r>
            <a:r>
              <a:rPr lang="en-US" sz="1400" b="1" dirty="0" smtClean="0">
                <a:solidFill>
                  <a:srgbClr val="FF0000"/>
                </a:solidFill>
                <a:effectLst/>
                <a:cs typeface="2  Baran" pitchFamily="2" charset="-78"/>
              </a:rPr>
              <a:t/>
            </a:r>
            <a:br>
              <a:rPr lang="en-US" sz="1400" b="1" dirty="0" smtClean="0">
                <a:solidFill>
                  <a:srgbClr val="FF0000"/>
                </a:solidFill>
                <a:effectLst/>
                <a:cs typeface="2  Baran" pitchFamily="2" charset="-78"/>
              </a:rPr>
            </a:br>
            <a:r>
              <a:rPr lang="fa-IR" sz="1400" b="1" dirty="0" smtClean="0">
                <a:effectLst/>
                <a:cs typeface="2  Baran" pitchFamily="2" charset="-78"/>
              </a:rPr>
              <a:t>بیایید براى هر سوره شماره هر آیه قرآن را بعد از تعداد آیات در آن سوره بنویسم</a:t>
            </a:r>
            <a:r>
              <a:rPr lang="en-US" sz="1400" b="1" dirty="0" smtClean="0">
                <a:effectLst/>
                <a:cs typeface="2  Baran" pitchFamily="2" charset="-78"/>
              </a:rPr>
              <a:t>. </a:t>
            </a:r>
            <a:r>
              <a:rPr lang="fa-IR" sz="1400" b="1" dirty="0" smtClean="0">
                <a:effectLst/>
                <a:cs typeface="2  Baran" pitchFamily="2" charset="-78"/>
              </a:rPr>
              <a:t>سوره ۱ که شامل هفت آیه است به این شکل نشان داده خواهد شد، ۱۲۳۴۵۶۷ ۷. در اینجا میخواهیم با نوشتن شماره آیات پهلوى هم عدد بزرگى بدست آوریم. براى پیدا کردن عددى که نماینده سوره ۲ است، ابتدا تعداد آیات در این سوره را مینویسیم، ۲۸۶، سپس شماره هر آیه را پهلوى هم. بنابراین، عدد نشان دهنده سوره ۲ به این شکل در مى آید</a:t>
            </a:r>
            <a:br>
              <a:rPr lang="fa-IR" sz="1400" b="1" dirty="0" smtClean="0">
                <a:effectLst/>
                <a:cs typeface="2  Baran" pitchFamily="2" charset="-78"/>
              </a:rPr>
            </a:br>
            <a:r>
              <a:rPr lang="fa-IR" sz="1400" b="1" dirty="0" smtClean="0">
                <a:effectLst/>
                <a:cs typeface="2  Baran" pitchFamily="2" charset="-78"/>
              </a:rPr>
              <a:t>۲۸۶ ۲۸۵ ۲۸۴ ..........۱۲۳۴۵ ۲۸۶. دو عددى که نشان دهنده دو سوره هستند: </a:t>
            </a:r>
            <a:br>
              <a:rPr lang="fa-IR" sz="1400" b="1" dirty="0" smtClean="0">
                <a:effectLst/>
                <a:cs typeface="2  Baran" pitchFamily="2" charset="-78"/>
              </a:rPr>
            </a:br>
            <a:r>
              <a:rPr lang="fa-IR" sz="1400" b="1" dirty="0" smtClean="0">
                <a:effectLst/>
                <a:cs typeface="2  Baran" pitchFamily="2" charset="-78"/>
              </a:rPr>
              <a:t>۲۸۶ ۲۸۵ ۲۸۴ ...........۱۲۳۴۵ ۲۸۶ و ۱۲۳۴۵۶۷ ۷</a:t>
            </a:r>
            <a:br>
              <a:rPr lang="fa-IR" sz="1400" b="1" dirty="0" smtClean="0">
                <a:effectLst/>
                <a:cs typeface="2  Baran" pitchFamily="2" charset="-78"/>
              </a:rPr>
            </a:br>
            <a:r>
              <a:rPr lang="fa-IR" sz="1400" b="1" dirty="0" smtClean="0">
                <a:effectLst/>
                <a:cs typeface="2  Baran" pitchFamily="2" charset="-78"/>
              </a:rPr>
              <a:t>این دو عدد را در کنار هم قرار میدهیم تا یک عدد تشکیل دهند، در نتیجه عدد زیر حاصل میشود:</a:t>
            </a:r>
            <a:br>
              <a:rPr lang="fa-IR" sz="1400" b="1" dirty="0" smtClean="0">
                <a:effectLst/>
                <a:cs typeface="2  Baran" pitchFamily="2" charset="-78"/>
              </a:rPr>
            </a:br>
            <a:r>
              <a:rPr lang="fa-IR" sz="1400" b="1" dirty="0" smtClean="0">
                <a:effectLst/>
                <a:cs typeface="2  Baran" pitchFamily="2" charset="-78"/>
              </a:rPr>
              <a:t>۲۸۶ ۲۸۵ ۲۸۴ ..........۵ ۴ ۳ ۲ ۱ ۲۸۶ ۷ ۶ ۵ ۴ ۳ ۲ ۱ ۷</a:t>
            </a:r>
            <a:br>
              <a:rPr lang="fa-IR" sz="1400" b="1" dirty="0" smtClean="0">
                <a:effectLst/>
                <a:cs typeface="2  Baran" pitchFamily="2" charset="-78"/>
              </a:rPr>
            </a:br>
            <a:r>
              <a:rPr lang="fa-IR" sz="1400" b="1" dirty="0" smtClean="0">
                <a:effectLst/>
                <a:cs typeface="2  Baran" pitchFamily="2" charset="-78"/>
              </a:rPr>
              <a:t>این عمل را براى همه سوره هاى قرآن انجام میدهیم، بنابراین عدد بسیار طویلى بدست مى آوریم که شامل همه آیات قرآن است. عددى که نشان دهنده همه قرآن است، بر عدد ۱۹ قابل قسمت است، و شامل ۱۲۶۹۲ رقم است که همچنین بر ۱۹ قابل قسمت است.</a:t>
            </a:r>
            <a:r>
              <a:rPr lang="en-US" sz="1400" b="1" dirty="0" smtClean="0">
                <a:effectLst/>
                <a:cs typeface="2  Baran" pitchFamily="2" charset="-78"/>
              </a:rPr>
              <a:t/>
            </a:r>
            <a:br>
              <a:rPr lang="en-US" sz="1400" b="1" dirty="0" smtClean="0">
                <a:effectLst/>
                <a:cs typeface="2  Baran" pitchFamily="2" charset="-78"/>
              </a:rPr>
            </a:br>
            <a:r>
              <a:rPr lang="en-US" sz="1400" b="1" dirty="0" smtClean="0">
                <a:effectLst/>
                <a:cs typeface="2  Baran" pitchFamily="2" charset="-78"/>
              </a:rPr>
              <a:t>n(1),n(2),</a:t>
            </a:r>
            <a:r>
              <a:rPr lang="fa-IR" sz="1400" b="1" dirty="0" smtClean="0">
                <a:effectLst/>
                <a:cs typeface="2  Baran" pitchFamily="2" charset="-78"/>
              </a:rPr>
              <a:t>...</a:t>
            </a:r>
            <a:r>
              <a:rPr lang="en-US" sz="1400" b="1" dirty="0" smtClean="0">
                <a:effectLst/>
                <a:cs typeface="2  Baran" pitchFamily="2" charset="-78"/>
              </a:rPr>
              <a:t>,n(114) </a:t>
            </a:r>
            <a:r>
              <a:rPr lang="fa-IR" sz="1400" b="1" dirty="0" smtClean="0">
                <a:effectLst/>
                <a:cs typeface="2  Baran" pitchFamily="2" charset="-78"/>
              </a:rPr>
              <a:t>                                                                                         تعداد آیات سوره های قرآن </a:t>
            </a:r>
            <a:br>
              <a:rPr lang="fa-IR" sz="1400" b="1" dirty="0" smtClean="0">
                <a:effectLst/>
                <a:cs typeface="2  Baran" pitchFamily="2" charset="-78"/>
              </a:rPr>
            </a:br>
            <a:r>
              <a:rPr lang="fa-IR" sz="1400" b="1" dirty="0" smtClean="0">
                <a:effectLst/>
                <a:cs typeface="2  Baran" pitchFamily="2" charset="-78"/>
              </a:rPr>
              <a:t>۱۲۳۴۵۶ ۶ ۱۲۳۴۵ ۵ .......۲۸۶ ......۱۲۳۴۵ ۲۸۶ ۱۲۳۴۵۶۷ ۷</a:t>
            </a:r>
            <a:r>
              <a:rPr lang="en-US" sz="1400" b="1" dirty="0" smtClean="0">
                <a:effectLst/>
                <a:cs typeface="2  Baran" pitchFamily="2" charset="-78"/>
              </a:rPr>
              <a:t/>
            </a:r>
            <a:br>
              <a:rPr lang="en-US" sz="1400" b="1" dirty="0" smtClean="0">
                <a:effectLst/>
                <a:cs typeface="2  Baran" pitchFamily="2" charset="-78"/>
              </a:rPr>
            </a:br>
            <a:r>
              <a:rPr lang="en-US" sz="1400" b="1" dirty="0" smtClean="0">
                <a:effectLst/>
                <a:cs typeface="2  Baran" pitchFamily="2" charset="-78"/>
              </a:rPr>
              <a:t>n(1)</a:t>
            </a:r>
            <a:r>
              <a:rPr lang="fa-IR" sz="1400" b="1" dirty="0" smtClean="0">
                <a:effectLst/>
                <a:cs typeface="2  Baran" pitchFamily="2" charset="-78"/>
              </a:rPr>
              <a:t>123</a:t>
            </a:r>
            <a:r>
              <a:rPr lang="en-US" sz="1400" b="1" dirty="0" smtClean="0">
                <a:effectLst/>
                <a:cs typeface="2  Baran" pitchFamily="2" charset="-78"/>
              </a:rPr>
              <a:t>…n(1)n(2)</a:t>
            </a:r>
            <a:r>
              <a:rPr lang="fa-IR" sz="1400" b="1" dirty="0" smtClean="0">
                <a:effectLst/>
                <a:cs typeface="2  Baran" pitchFamily="2" charset="-78"/>
              </a:rPr>
              <a:t>123</a:t>
            </a:r>
            <a:r>
              <a:rPr lang="en-US" sz="1400" b="1" dirty="0" smtClean="0">
                <a:effectLst/>
                <a:cs typeface="2  Baran" pitchFamily="2" charset="-78"/>
              </a:rPr>
              <a:t>…n(2)…………….n(114)</a:t>
            </a:r>
            <a:r>
              <a:rPr lang="fa-IR" sz="1400" b="1" dirty="0" smtClean="0">
                <a:effectLst/>
                <a:cs typeface="2  Baran" pitchFamily="2" charset="-78"/>
              </a:rPr>
              <a:t>123</a:t>
            </a:r>
            <a:r>
              <a:rPr lang="en-US" sz="1400" b="1" dirty="0" smtClean="0">
                <a:effectLst/>
                <a:cs typeface="2  Baran" pitchFamily="2" charset="-78"/>
              </a:rPr>
              <a:t>…n(114)</a:t>
            </a:r>
            <a:r>
              <a:rPr lang="fa-IR" sz="1400" b="1" dirty="0" smtClean="0">
                <a:effectLst/>
                <a:cs typeface="2  Baran" pitchFamily="2" charset="-78"/>
              </a:rPr>
              <a:t/>
            </a:r>
            <a:br>
              <a:rPr lang="fa-IR" sz="1400" b="1" dirty="0" smtClean="0">
                <a:effectLst/>
                <a:cs typeface="2  Baran" pitchFamily="2" charset="-78"/>
              </a:rPr>
            </a:br>
            <a:r>
              <a:rPr lang="ar-SA" sz="1400" b="1" dirty="0" smtClean="0">
                <a:solidFill>
                  <a:srgbClr val="0070C0"/>
                </a:solidFill>
                <a:effectLst/>
                <a:cs typeface="2  Baran" pitchFamily="2" charset="-78"/>
              </a:rPr>
              <a:t>اولین عدد:</a:t>
            </a:r>
            <a:r>
              <a:rPr lang="fa-IR" sz="1400" b="1" dirty="0" smtClean="0">
                <a:effectLst/>
                <a:cs typeface="2  Baran" pitchFamily="2" charset="-78"/>
              </a:rPr>
              <a:t>این عدد بسیار طویل داراى ۱۲۶۹۲ رقم است (۶۶۸×19) و شامل همه سوره ها در قرآن ایت. ابتدا تعداد آیات در سوره، و سپس شماره آیات. برنامه کامپیوترى خاصى که اعداد بسیار بزرگ را تقسیم میکند، نشان داده که این عدد طویل بر ۱۹ قابل قسمت است. </a:t>
            </a:r>
            <a:br>
              <a:rPr lang="fa-IR" sz="1400" b="1" dirty="0" smtClean="0">
                <a:effectLst/>
                <a:cs typeface="2  Baran" pitchFamily="2" charset="-78"/>
              </a:rPr>
            </a:br>
            <a:r>
              <a:rPr lang="fa-IR" sz="1400" b="1" dirty="0" smtClean="0">
                <a:effectLst/>
                <a:cs typeface="2  Baran" pitchFamily="2" charset="-78"/>
              </a:rPr>
              <a:t>حالا بجاى اینکه مجموع شماره آیات در هر سوره را قبل از شماره آیات قرار دهید، بیایید این مرتبه آنها را بعد از شماره آیات قرار دهیم. بنابراین، عدد نشان دهنده سوره ۱ به این شکل در مى آید ۷ ۱۲۳۴۵۶۷ ، بجاى ۱۲۳۴۵۶۷ ۷، و عدد جدید براى سوره ۲ به این شکل خواهد بود ۲۸۶ ۲۸۶ ۲۸۵ ۲۸۴ ....... ۱۲۳۴۵ بجاى ۲۸۴۲۸۵۲۸۶ .......۱۲۳۴۵ ۲۸۶. عدد نشان دهنده این دو سوره به شکل زیر خواهد بود:</a:t>
            </a:r>
            <a:br>
              <a:rPr lang="fa-IR" sz="1400" b="1" dirty="0" smtClean="0">
                <a:effectLst/>
                <a:cs typeface="2  Baran" pitchFamily="2" charset="-78"/>
              </a:rPr>
            </a:br>
            <a:r>
              <a:rPr lang="fa-IR" sz="1400" b="1" dirty="0" smtClean="0">
                <a:effectLst/>
                <a:cs typeface="2  Baran" pitchFamily="2" charset="-78"/>
              </a:rPr>
              <a:t>۲۸۶ ۲۸۶ ۲۸۵ ۲۸۴ ........۵ ۴ ۳ ۲ ۱ و ۷ ۷ ۶ ۵ ۴ ۳ ۲ ۱</a:t>
            </a:r>
            <a:br>
              <a:rPr lang="fa-IR" sz="1400" b="1" dirty="0" smtClean="0">
                <a:effectLst/>
                <a:cs typeface="2  Baran" pitchFamily="2" charset="-78"/>
              </a:rPr>
            </a:br>
            <a:r>
              <a:rPr lang="fa-IR" sz="1400" b="1" dirty="0" smtClean="0">
                <a:effectLst/>
                <a:cs typeface="2  Baran" pitchFamily="2" charset="-78"/>
              </a:rPr>
              <a:t>این دو عدد را در کنار هم قرار میدهیم تا یک عدد طویل حاصل شود که نشانگر ۲ سوره اول است و به این شکل خواهد بود:</a:t>
            </a:r>
            <a:br>
              <a:rPr lang="fa-IR" sz="1400" b="1" dirty="0" smtClean="0">
                <a:effectLst/>
                <a:cs typeface="2  Baran" pitchFamily="2" charset="-78"/>
              </a:rPr>
            </a:br>
            <a:r>
              <a:rPr lang="fa-IR" sz="1400" b="1" dirty="0" smtClean="0">
                <a:effectLst/>
                <a:cs typeface="2  Baran" pitchFamily="2" charset="-78"/>
              </a:rPr>
              <a:t>۲۸۶ ۲۸۶ ۲۸۵ ۲۸۴........ ۵ ۴ ۳ ۲ ۱ ۷ ۷ ۶ ۵ ۴ ۳ ۲ ۱</a:t>
            </a:r>
            <a:br>
              <a:rPr lang="fa-IR" sz="1400" b="1" dirty="0" smtClean="0">
                <a:effectLst/>
                <a:cs typeface="2  Baran" pitchFamily="2" charset="-78"/>
              </a:rPr>
            </a:br>
            <a:r>
              <a:rPr lang="fa-IR" sz="1400" b="1" dirty="0" smtClean="0">
                <a:effectLst/>
                <a:cs typeface="2  Baran" pitchFamily="2" charset="-78"/>
              </a:rPr>
              <a:t>از آنجاییکه ما مجموع آیات هر سوره را در آخر هر سوره قرار میدهیم، باید جمع کل تعداد آیات (۶۲۳۴) را در آخر قرآن قرار دهیم. بنابراین، آخرین اعداد نشان دهنده آخرین سوره (۶ ۱۲۳۴۵۶ ) است، بدنبال آن، جمع کل تعداد آیات در قرآن (۶۲۳۴):</a:t>
            </a:r>
            <a:br>
              <a:rPr lang="fa-IR" sz="1400" b="1" dirty="0" smtClean="0">
                <a:effectLst/>
                <a:cs typeface="2  Baran" pitchFamily="2" charset="-78"/>
              </a:rPr>
            </a:br>
            <a:r>
              <a:rPr lang="fa-IR" sz="1400" b="1" dirty="0" smtClean="0">
                <a:effectLst/>
                <a:cs typeface="2  Baran" pitchFamily="2" charset="-78"/>
              </a:rPr>
              <a:t>۶۲۳۴ ۶ ۶ ۵ ۴ ۳ ۲ ۱ &lt;&lt;&lt; ۶۲۳۴ و ۶ ۶ ۵ ۴ ۳ ۲ ۱</a:t>
            </a:r>
            <a:br>
              <a:rPr lang="fa-IR" sz="1400" b="1" dirty="0" smtClean="0">
                <a:effectLst/>
                <a:cs typeface="2  Baran" pitchFamily="2" charset="-78"/>
              </a:rPr>
            </a:br>
            <a:r>
              <a:rPr lang="fa-IR" sz="1400" b="1" dirty="0" smtClean="0">
                <a:effectLst/>
                <a:cs typeface="2  Baran" pitchFamily="2" charset="-78"/>
              </a:rPr>
              <a:t>با قرار دادن همه آیات سوره ها با یکدیگر، عدد طویلى حاصل میشود که داراى ۱۲۶۹۶ رقم است و بر ۱۹ قابل قسمت است.</a:t>
            </a:r>
            <a:br>
              <a:rPr lang="fa-IR" sz="1400" b="1" dirty="0" smtClean="0">
                <a:effectLst/>
                <a:cs typeface="2  Baran" pitchFamily="2" charset="-78"/>
              </a:rPr>
            </a:br>
            <a:r>
              <a:rPr lang="fa-IR" sz="1400" b="1" dirty="0" smtClean="0">
                <a:effectLst/>
                <a:cs typeface="2  Baran" pitchFamily="2" charset="-78"/>
              </a:rPr>
              <a:t>۶۲۳۴ ۶ ۱۲۳۴۵۶ ۵ ۱۲۳۴۵......۲۸۶ ۲۸۶.....۱۲۳۴۵ ۷ ۱۲۳۴۵۶۷</a:t>
            </a:r>
            <a:r>
              <a:rPr lang="en-US" sz="1400" b="1" dirty="0" smtClean="0">
                <a:effectLst/>
                <a:cs typeface="2  Baran" pitchFamily="2" charset="-78"/>
              </a:rPr>
              <a:t/>
            </a:r>
            <a:br>
              <a:rPr lang="en-US" sz="1400" b="1" dirty="0" smtClean="0">
                <a:effectLst/>
                <a:cs typeface="2  Baran" pitchFamily="2" charset="-78"/>
              </a:rPr>
            </a:br>
            <a:r>
              <a:rPr lang="fa-IR" sz="1400" b="1" dirty="0" smtClean="0">
                <a:effectLst/>
                <a:cs typeface="2  Baran" pitchFamily="2" charset="-78"/>
              </a:rPr>
              <a:t>123</a:t>
            </a:r>
            <a:r>
              <a:rPr lang="en-US" sz="1400" b="1" dirty="0" smtClean="0">
                <a:effectLst/>
                <a:cs typeface="2  Baran" pitchFamily="2" charset="-78"/>
              </a:rPr>
              <a:t>…n(1)n(1)</a:t>
            </a:r>
            <a:r>
              <a:rPr lang="fa-IR" sz="1400" b="1" dirty="0" smtClean="0">
                <a:effectLst/>
                <a:cs typeface="2  Baran" pitchFamily="2" charset="-78"/>
              </a:rPr>
              <a:t>123</a:t>
            </a:r>
            <a:r>
              <a:rPr lang="en-US" sz="1400" b="1" dirty="0" smtClean="0">
                <a:effectLst/>
                <a:cs typeface="2  Baran" pitchFamily="2" charset="-78"/>
              </a:rPr>
              <a:t>…n(2)n(2)…………….</a:t>
            </a:r>
            <a:r>
              <a:rPr lang="fa-IR" sz="1400" b="1" dirty="0" smtClean="0">
                <a:effectLst/>
                <a:cs typeface="2  Baran" pitchFamily="2" charset="-78"/>
              </a:rPr>
              <a:t>123</a:t>
            </a:r>
            <a:r>
              <a:rPr lang="en-US" sz="1400" b="1" dirty="0" smtClean="0">
                <a:effectLst/>
                <a:cs typeface="2  Baran" pitchFamily="2" charset="-78"/>
              </a:rPr>
              <a:t>…n(114)n(114)</a:t>
            </a:r>
            <a:r>
              <a:rPr lang="ar-SA" sz="1400" b="1" dirty="0" smtClean="0">
                <a:effectLst/>
                <a:cs typeface="2  Baran" pitchFamily="2" charset="-78"/>
              </a:rPr>
              <a:t/>
            </a:r>
            <a:br>
              <a:rPr lang="ar-SA" sz="1400" b="1" dirty="0" smtClean="0">
                <a:effectLst/>
                <a:cs typeface="2  Baran" pitchFamily="2" charset="-78"/>
              </a:rPr>
            </a:br>
            <a:endParaRPr lang="fa-IR" sz="1400" b="1" dirty="0">
              <a:effectLst/>
              <a:cs typeface="2  Baran" pitchFamily="2" charset="-78"/>
            </a:endParaRPr>
          </a:p>
        </p:txBody>
      </p:sp>
    </p:spTree>
  </p:cSld>
  <p:clrMapOvr>
    <a:masterClrMapping/>
  </p:clrMapOvr>
  <p:transition>
    <p:pull dir="l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26162"/>
          </a:xfrm>
        </p:spPr>
        <p:txBody>
          <a:bodyPr>
            <a:normAutofit fontScale="90000"/>
          </a:bodyPr>
          <a:lstStyle/>
          <a:p>
            <a:pPr algn="r" rtl="0"/>
            <a:r>
              <a:rPr lang="ar-SA" sz="1400" b="1" dirty="0" smtClean="0">
                <a:solidFill>
                  <a:srgbClr val="0070C0"/>
                </a:solidFill>
                <a:effectLst/>
              </a:rPr>
              <a:t>دومین عدد: </a:t>
            </a:r>
            <a:r>
              <a:rPr lang="fa-IR" sz="1400" dirty="0" smtClean="0">
                <a:effectLst/>
              </a:rPr>
              <a:t>شماره هر آیه در هر سوره و بدنبال آن تعداد آیات در هر سوره. آخرین ۱۱ رقم نشان داده شده در اینجا، ۶ آیه آخرین </a:t>
            </a:r>
            <a:r>
              <a:rPr lang="fa-IR" sz="1400" dirty="0" smtClean="0">
                <a:effectLst/>
              </a:rPr>
              <a:t/>
            </a:r>
            <a:br>
              <a:rPr lang="fa-IR" sz="1400" dirty="0" smtClean="0">
                <a:effectLst/>
              </a:rPr>
            </a:br>
            <a:r>
              <a:rPr lang="fa-IR" sz="1400" dirty="0" smtClean="0">
                <a:effectLst/>
              </a:rPr>
              <a:t>سوره </a:t>
            </a:r>
            <a:r>
              <a:rPr lang="fa-IR" sz="1400" dirty="0" smtClean="0">
                <a:effectLst/>
              </a:rPr>
              <a:t>است، و بدنبال آن تعداد آیاتش (۶)، بدنبالش جمع کل تعداد آیا شماره دار در قرآن (۶۲۳۴). عدد کامل و طویل بر ۱۹</a:t>
            </a:r>
            <a:br>
              <a:rPr lang="fa-IR" sz="1400" dirty="0" smtClean="0">
                <a:effectLst/>
              </a:rPr>
            </a:br>
            <a:r>
              <a:rPr lang="fa-IR" sz="1400" dirty="0" smtClean="0">
                <a:effectLst/>
              </a:rPr>
              <a:t>حال شماره هر سوره را هم بحساب مى آوریم</a:t>
            </a:r>
            <a:br>
              <a:rPr lang="fa-IR" sz="1400" dirty="0" smtClean="0">
                <a:effectLst/>
              </a:rPr>
            </a:br>
            <a:r>
              <a:rPr lang="fa-IR" sz="1400" dirty="0" smtClean="0">
                <a:effectLst/>
              </a:rPr>
              <a:t>شماره هر آیه در هر سوره را بنویسید، بدنبال آن شماره سوره، بدنبال آن تعداد آیات در سوره. بنابراین، عددى که نماینده سوره ۱ است به </a:t>
            </a:r>
            <a:r>
              <a:rPr lang="fa-IR" sz="1400" dirty="0" smtClean="0">
                <a:effectLst/>
              </a:rPr>
              <a:t/>
            </a:r>
            <a:br>
              <a:rPr lang="fa-IR" sz="1400" dirty="0" smtClean="0">
                <a:effectLst/>
              </a:rPr>
            </a:br>
            <a:r>
              <a:rPr lang="fa-IR" sz="1400" dirty="0" smtClean="0">
                <a:effectLst/>
              </a:rPr>
              <a:t>این </a:t>
            </a:r>
            <a:r>
              <a:rPr lang="fa-IR" sz="1400" dirty="0" smtClean="0">
                <a:effectLst/>
              </a:rPr>
              <a:t>شکل است: ۷ ۱ ۷ ۶ ۵ ۴ ۳ ۲ ۱ عددى که نماینده سوره ۲ است به این شکل است: ۲۸۶ ۲ ۲۸۶ ۲۸۵ ۲۸۴ .... ۵ ۴ ۳ ۲ ۱ عددى که </a:t>
            </a:r>
            <a:r>
              <a:rPr lang="fa-IR" sz="1400" dirty="0" smtClean="0">
                <a:effectLst/>
              </a:rPr>
              <a:t/>
            </a:r>
            <a:br>
              <a:rPr lang="fa-IR" sz="1400" dirty="0" smtClean="0">
                <a:effectLst/>
              </a:rPr>
            </a:br>
            <a:r>
              <a:rPr lang="fa-IR" sz="1400" dirty="0" smtClean="0">
                <a:effectLst/>
              </a:rPr>
              <a:t>نماینده </a:t>
            </a:r>
            <a:r>
              <a:rPr lang="fa-IR" sz="1400" dirty="0" smtClean="0">
                <a:effectLst/>
              </a:rPr>
              <a:t>آخرین سوره است (۱۱۴) به این شکل است: ۶ ۱۱۴ ۶ ۵ ۴ ۳ ۲ ۱ دوباره جمع کل تعداد آیات (۶۲۳۴) به آخر اضافه میشود. این عدد که نشان دهنده همه قرآن است بر ۱۹ قابل قسمت است:</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smtClean="0">
                <a:effectLst/>
              </a:rPr>
              <a:t>s(1),s(2),…,s(114) </a:t>
            </a:r>
            <a:r>
              <a:rPr lang="fa-IR" sz="1400" b="1" dirty="0" smtClean="0">
                <a:effectLst/>
              </a:rPr>
              <a:t>        شماره سوره ها</a:t>
            </a:r>
            <a:r>
              <a:rPr lang="fa-IR" sz="1400" dirty="0" smtClean="0">
                <a:effectLst/>
              </a:rPr>
              <a:t/>
            </a:r>
            <a:br>
              <a:rPr lang="fa-IR" sz="1400" dirty="0" smtClean="0">
                <a:effectLst/>
              </a:rPr>
            </a:br>
            <a:r>
              <a:rPr lang="fa-IR" sz="1400" dirty="0" smtClean="0">
                <a:effectLst/>
              </a:rPr>
              <a:t>۶۲۳۴ ۶ ۱۱۴ ۱۲۳۴۵۶ ...... ۲۸۶ ۲ ۲۸۶ ......۱۲۳۴۵ ۷ ۱ ۱۲۳۴۵۶۷</a:t>
            </a:r>
            <a:br>
              <a:rPr lang="fa-IR" sz="1400" dirty="0" smtClean="0">
                <a:effectLst/>
              </a:rPr>
            </a:br>
            <a:r>
              <a:rPr lang="fa-IR" sz="1400" b="1" dirty="0" smtClean="0">
                <a:effectLst/>
              </a:rPr>
              <a:t>123</a:t>
            </a:r>
            <a:r>
              <a:rPr lang="en-US" sz="1400" b="1" dirty="0" smtClean="0">
                <a:effectLst/>
              </a:rPr>
              <a:t>…n(1)s(1)</a:t>
            </a:r>
            <a:r>
              <a:rPr lang="fa-IR" sz="1400" b="1" dirty="0" smtClean="0">
                <a:effectLst/>
              </a:rPr>
              <a:t>123</a:t>
            </a:r>
            <a:r>
              <a:rPr lang="en-US" sz="1400" b="1" dirty="0" smtClean="0">
                <a:effectLst/>
              </a:rPr>
              <a:t>…n(2)s(2)…………….</a:t>
            </a:r>
            <a:r>
              <a:rPr lang="fa-IR" sz="1400" b="1" dirty="0" smtClean="0">
                <a:effectLst/>
              </a:rPr>
              <a:t>123</a:t>
            </a:r>
            <a:r>
              <a:rPr lang="en-US" sz="1400" b="1" dirty="0" smtClean="0">
                <a:effectLst/>
              </a:rPr>
              <a:t>…n(114)s(114)</a:t>
            </a:r>
            <a:r>
              <a:rPr lang="fa-IR" sz="1400" b="1" dirty="0" smtClean="0">
                <a:effectLst/>
              </a:rPr>
              <a:t/>
            </a:r>
            <a:br>
              <a:rPr lang="fa-IR" sz="1400" b="1" dirty="0" smtClean="0">
                <a:effectLst/>
              </a:rPr>
            </a:br>
            <a:r>
              <a:rPr lang="fa-IR" sz="1400" b="1" dirty="0" smtClean="0">
                <a:solidFill>
                  <a:srgbClr val="0070C0"/>
                </a:solidFill>
                <a:effectLst/>
              </a:rPr>
              <a:t>سومین عدد: </a:t>
            </a:r>
            <a:r>
              <a:rPr lang="fa-IR" sz="1400" dirty="0" smtClean="0">
                <a:effectLst/>
              </a:rPr>
              <a:t>شماره هر آیه، بدنبال آن شماره سوره، سپس تعداد آیات در سوره. جمع کل تعداد آیات شماره دار بر آخر اضافه میشود. عددطویل(۱۲۹۳۰ رقمى ) بر ۱۹ قابل قسمت است.</a:t>
            </a:r>
            <a:br>
              <a:rPr lang="fa-IR" sz="1400" dirty="0" smtClean="0">
                <a:effectLst/>
              </a:rPr>
            </a:br>
            <a:r>
              <a:rPr lang="fa-IR" sz="1400" dirty="0" smtClean="0">
                <a:effectLst/>
              </a:rPr>
              <a:t>بجاى قرار دادن تعداد آیات در هر سوره در آخر سوره، حال تعداد آیات را در ابتداى سوره قرار میدهیم. بنابراین، عدد نشاو دهنده سوره ۱ به این شکل است: ۱ ۱۲۳۴۵۶۷ ۷، بجاى ۷ ۱ ۱۲۳۴۵۶۷، و عدد نشان دهنده سوره ۲ به این شکل است:</a:t>
            </a:r>
            <a:br>
              <a:rPr lang="fa-IR" sz="1400" dirty="0" smtClean="0">
                <a:effectLst/>
              </a:rPr>
            </a:br>
            <a:r>
              <a:rPr lang="fa-IR" sz="1400" dirty="0" smtClean="0">
                <a:effectLst/>
              </a:rPr>
              <a:t>۲ ۲۸۶ ۲۸۵ ۲۸۴ ..... ۱۲۳۴۵ ۲۸۶، بجاى ۲۸۶ ۲ ۲۸۶ ۲۸۵ ۲۸۴ ....۱۲۳۴۵. این عدد بسیار طویل که نشان دهنده همه قرآن است بر ۱۹ قابل قسمت است.</a:t>
            </a:r>
            <a:r>
              <a:rPr lang="en-US" sz="1400" dirty="0" smtClean="0">
                <a:effectLst/>
              </a:rPr>
              <a:t/>
            </a:r>
            <a:br>
              <a:rPr lang="en-US" sz="1400" dirty="0" smtClean="0">
                <a:effectLst/>
              </a:rPr>
            </a:br>
            <a:r>
              <a:rPr lang="fa-IR" sz="1400" dirty="0" smtClean="0">
                <a:effectLst/>
              </a:rPr>
              <a:t> </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smtClean="0">
                <a:effectLst/>
              </a:rPr>
              <a:t>s(1),s(2),…,s(114) </a:t>
            </a:r>
            <a:r>
              <a:rPr lang="fa-IR" sz="1400" b="1" dirty="0" smtClean="0">
                <a:effectLst/>
              </a:rPr>
              <a:t>        شماره سوره ها</a:t>
            </a:r>
            <a:r>
              <a:rPr lang="fa-IR" sz="1400" dirty="0" smtClean="0">
                <a:effectLst/>
              </a:rPr>
              <a:t/>
            </a:r>
            <a:br>
              <a:rPr lang="fa-IR" sz="1400" dirty="0" smtClean="0">
                <a:effectLst/>
              </a:rPr>
            </a:br>
            <a:r>
              <a:rPr lang="fa-IR" sz="1400" dirty="0" smtClean="0">
                <a:effectLst/>
              </a:rPr>
              <a:t>۶۲۳۴ ۱۱۴ ۱۲۳۴۵۶ ۶.....۲ ۲۸۶ ...... ۱۲۳۴۵ ۱۲۸۶ ۱ ۱۲۳۴۵۶۷ ۷</a:t>
            </a:r>
            <a:r>
              <a:rPr lang="en-US" sz="1400" dirty="0" smtClean="0">
                <a:effectLst/>
              </a:rPr>
              <a:t/>
            </a:r>
            <a:br>
              <a:rPr lang="en-US" sz="1400" dirty="0" smtClean="0">
                <a:effectLst/>
              </a:rPr>
            </a:br>
            <a:r>
              <a:rPr lang="en-US" sz="1400" b="1" dirty="0" smtClean="0">
                <a:effectLst/>
              </a:rPr>
              <a:t>n(1)</a:t>
            </a:r>
            <a:r>
              <a:rPr lang="fa-IR" sz="1400" b="1" dirty="0" smtClean="0">
                <a:effectLst/>
              </a:rPr>
              <a:t>123</a:t>
            </a:r>
            <a:r>
              <a:rPr lang="en-US" sz="1400" b="1" dirty="0" smtClean="0">
                <a:effectLst/>
              </a:rPr>
              <a:t>…n(1) s(1)n(2)</a:t>
            </a:r>
            <a:r>
              <a:rPr lang="fa-IR" sz="1400" b="1" dirty="0" smtClean="0">
                <a:effectLst/>
              </a:rPr>
              <a:t>123</a:t>
            </a:r>
            <a:r>
              <a:rPr lang="en-US" sz="1400" b="1" dirty="0" smtClean="0">
                <a:effectLst/>
              </a:rPr>
              <a:t>…n(2)s(2) …………….n(114)</a:t>
            </a:r>
            <a:r>
              <a:rPr lang="fa-IR" sz="1400" b="1" dirty="0" smtClean="0">
                <a:effectLst/>
              </a:rPr>
              <a:t>123</a:t>
            </a:r>
            <a:r>
              <a:rPr lang="en-US" sz="1400" b="1" dirty="0" smtClean="0">
                <a:effectLst/>
              </a:rPr>
              <a:t>…n(114)s(114)</a:t>
            </a:r>
            <a:r>
              <a:rPr lang="ar-SA" sz="1400" b="1" dirty="0" smtClean="0">
                <a:effectLst/>
              </a:rPr>
              <a:t/>
            </a:r>
            <a:br>
              <a:rPr lang="ar-SA" sz="1400" b="1" dirty="0" smtClean="0">
                <a:effectLst/>
              </a:rPr>
            </a:br>
            <a:r>
              <a:rPr lang="ar-SA" sz="1400" b="1" dirty="0" smtClean="0">
                <a:solidFill>
                  <a:srgbClr val="0070C0"/>
                </a:solidFill>
                <a:effectLst/>
              </a:rPr>
              <a:t>چهارمین عدد: </a:t>
            </a:r>
            <a:r>
              <a:rPr lang="fa-IR" sz="1400" dirty="0" smtClean="0">
                <a:effectLst/>
              </a:rPr>
              <a:t>تعداد آیات در هر سوره و بدنبال آن شماره هر آیه، سپس شماره سوره. آخرین ۱۴ رقم نشان داده شده در بالا، تعداد آیات است در آخرین سوره (۶) بدنیال آن شماره شش آیه (۱۲۳۴۵۶)، بدنبال آن شماره سوره (۱۱۴)، سپس مجموع تعداد آیات شماره دار در قرآن. این عدد طویل (شمامل ۱۲۹۳۰ رقم) بر ۱۹ قابل قسمت است.</a:t>
            </a:r>
            <a:br>
              <a:rPr lang="fa-IR" sz="1400" dirty="0" smtClean="0">
                <a:effectLst/>
              </a:rPr>
            </a:br>
            <a:r>
              <a:rPr lang="fa-IR" sz="1400" dirty="0" smtClean="0">
                <a:effectLst/>
              </a:rPr>
              <a:t>حالا شماره هر آیه در هر سوره را بنویسید، بدنبال آن مجموع شماره آیات براى هر سوره. سوره۱ داراى ۷ آیه است، و مجموع شماره آیات آن میشود ۲۸=۷+۶+۵+۴+۳+۲+۱. بنابراین، عدد نشان دهنده سوره ۱ به این شکل است: ۲۸ ۱۲۳۴۵۶۷ .</a:t>
            </a:r>
            <a:br>
              <a:rPr lang="fa-IR" sz="1400" dirty="0" smtClean="0">
                <a:effectLst/>
              </a:rPr>
            </a:br>
            <a:r>
              <a:rPr lang="fa-IR" sz="1400" dirty="0" smtClean="0">
                <a:effectLst/>
              </a:rPr>
              <a:t>مجموع شماره آیات سوره ۲ میشود ۴۱۰۴۱ ۲۸۶ ۲۸۵ ۲۸۴ ..... ۱۲۳۴۵</a:t>
            </a:r>
            <a:br>
              <a:rPr lang="fa-IR" sz="1400" dirty="0" smtClean="0">
                <a:effectLst/>
              </a:rPr>
            </a:br>
            <a:r>
              <a:rPr lang="fa-IR" sz="1400" dirty="0" smtClean="0">
                <a:effectLst/>
              </a:rPr>
              <a:t>عدد نشان دهنده آخرین سوره که داراى ۶ آیه است به این شکل است: ۲۱ ۱۱۲۳۴۵۶ زیرا ۲۱=۶ +۵+۴+۳+۲+۱.</a:t>
            </a:r>
            <a:br>
              <a:rPr lang="fa-IR" sz="1400" dirty="0" smtClean="0">
                <a:effectLst/>
              </a:rPr>
            </a:br>
            <a:endParaRPr lang="fa-IR" sz="1400" dirty="0">
              <a:effectLst/>
            </a:endParaRPr>
          </a:p>
        </p:txBody>
      </p:sp>
    </p:spTree>
  </p:cSld>
  <p:clrMapOvr>
    <a:masterClrMapping/>
  </p:clrMapOvr>
  <p:transition>
    <p:pull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r" rtl="0"/>
            <a:r>
              <a:rPr lang="fa-IR" sz="1400" dirty="0" smtClean="0">
                <a:effectLst/>
              </a:rPr>
              <a:t>عدد کامل نشان دهنده همه قرآن داراى ۱۲۳۴۵۶ رقم است و بر ۱۹ قابل قسمت است. به این شکل میشود:</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err="1" smtClean="0">
                <a:effectLst/>
              </a:rPr>
              <a:t>sn</a:t>
            </a:r>
            <a:r>
              <a:rPr lang="en-US" sz="1400" b="1" dirty="0" smtClean="0">
                <a:effectLst/>
              </a:rPr>
              <a:t>(1),</a:t>
            </a:r>
            <a:r>
              <a:rPr lang="en-US" sz="1400" b="1" dirty="0" err="1" smtClean="0">
                <a:effectLst/>
              </a:rPr>
              <a:t>sn</a:t>
            </a:r>
            <a:r>
              <a:rPr lang="en-US" sz="1400" b="1" dirty="0" smtClean="0">
                <a:effectLst/>
              </a:rPr>
              <a:t>(2),…,</a:t>
            </a:r>
            <a:r>
              <a:rPr lang="en-US" sz="1400" b="1" dirty="0" err="1" smtClean="0">
                <a:effectLst/>
              </a:rPr>
              <a:t>sn</a:t>
            </a:r>
            <a:r>
              <a:rPr lang="en-US" sz="1400" b="1" dirty="0" smtClean="0">
                <a:effectLst/>
              </a:rPr>
              <a:t>(114) </a:t>
            </a:r>
            <a:r>
              <a:rPr lang="fa-IR" sz="1400" b="1" dirty="0" smtClean="0">
                <a:effectLst/>
              </a:rPr>
              <a:t>مجموع شماره سوره ها</a:t>
            </a:r>
            <a:r>
              <a:rPr lang="fa-IR" sz="1400" dirty="0" smtClean="0">
                <a:effectLst/>
              </a:rPr>
              <a:t/>
            </a:r>
            <a:br>
              <a:rPr lang="fa-IR" sz="1400" dirty="0" smtClean="0">
                <a:effectLst/>
              </a:rPr>
            </a:br>
            <a:r>
              <a:rPr lang="fa-IR" sz="1400" dirty="0" smtClean="0">
                <a:effectLst/>
              </a:rPr>
              <a:t>۲۱ ۱۲۳۴۵۶ ... ۴۱۰۴۱ ۲۸۴۲۸۵۲۸۶ ... ۱۲۳۴۵ ۲۸ ۱۲۳۴۵۶۷ </a:t>
            </a:r>
            <a:r>
              <a:rPr lang="ar-SA" sz="1400" b="1" dirty="0" smtClean="0">
                <a:effectLst/>
              </a:rPr>
              <a:t/>
            </a:r>
            <a:br>
              <a:rPr lang="ar-SA" sz="1400" b="1" dirty="0" smtClean="0">
                <a:effectLst/>
              </a:rPr>
            </a:br>
            <a:r>
              <a:rPr lang="fa-IR" sz="1400" b="1" dirty="0" smtClean="0">
                <a:effectLst/>
              </a:rPr>
              <a:t>123</a:t>
            </a:r>
            <a:r>
              <a:rPr lang="en-US" sz="1400" b="1" dirty="0" smtClean="0">
                <a:effectLst/>
              </a:rPr>
              <a:t>…n(1)</a:t>
            </a:r>
            <a:r>
              <a:rPr lang="en-US" sz="1400" b="1" dirty="0" err="1" smtClean="0">
                <a:effectLst/>
              </a:rPr>
              <a:t>sn</a:t>
            </a:r>
            <a:r>
              <a:rPr lang="en-US" sz="1400" b="1" dirty="0" smtClean="0">
                <a:effectLst/>
              </a:rPr>
              <a:t>(1)</a:t>
            </a:r>
            <a:r>
              <a:rPr lang="fa-IR" sz="1400" b="1" dirty="0" smtClean="0">
                <a:effectLst/>
              </a:rPr>
              <a:t>123</a:t>
            </a:r>
            <a:r>
              <a:rPr lang="en-US" sz="1400" b="1" dirty="0" smtClean="0">
                <a:effectLst/>
              </a:rPr>
              <a:t>…n(2)</a:t>
            </a:r>
            <a:r>
              <a:rPr lang="en-US" sz="1400" b="1" dirty="0" err="1" smtClean="0">
                <a:effectLst/>
              </a:rPr>
              <a:t>sn</a:t>
            </a:r>
            <a:r>
              <a:rPr lang="en-US" sz="1400" b="1" dirty="0" smtClean="0">
                <a:effectLst/>
              </a:rPr>
              <a:t>(2)…………….</a:t>
            </a:r>
            <a:r>
              <a:rPr lang="fa-IR" sz="1400" b="1" dirty="0" smtClean="0">
                <a:effectLst/>
              </a:rPr>
              <a:t>123</a:t>
            </a:r>
            <a:r>
              <a:rPr lang="en-US" sz="1400" b="1" dirty="0" smtClean="0">
                <a:effectLst/>
              </a:rPr>
              <a:t>…n(114)</a:t>
            </a:r>
            <a:r>
              <a:rPr lang="en-US" sz="1400" b="1" dirty="0" err="1" smtClean="0">
                <a:effectLst/>
              </a:rPr>
              <a:t>sn</a:t>
            </a:r>
            <a:r>
              <a:rPr lang="en-US" sz="1400" b="1" dirty="0" smtClean="0">
                <a:effectLst/>
              </a:rPr>
              <a:t>(114)</a:t>
            </a:r>
            <a:r>
              <a:rPr lang="fa-IR" sz="1400" b="1" dirty="0" smtClean="0">
                <a:effectLst/>
              </a:rPr>
              <a:t/>
            </a:r>
            <a:br>
              <a:rPr lang="fa-IR" sz="1400" b="1" dirty="0" smtClean="0">
                <a:effectLst/>
              </a:rPr>
            </a:br>
            <a:r>
              <a:rPr lang="en-US" sz="1400" dirty="0" smtClean="0">
                <a:effectLst/>
              </a:rPr>
              <a:t/>
            </a:r>
            <a:br>
              <a:rPr lang="en-US" sz="1400" dirty="0" smtClean="0">
                <a:effectLst/>
              </a:rPr>
            </a:br>
            <a:r>
              <a:rPr lang="ar-SA" sz="1400" b="1" dirty="0" smtClean="0">
                <a:solidFill>
                  <a:srgbClr val="0070C0"/>
                </a:solidFill>
                <a:effectLst/>
              </a:rPr>
              <a:t>پنچمین عدد:</a:t>
            </a:r>
            <a:r>
              <a:rPr lang="fa-IR" sz="1400" dirty="0" smtClean="0">
                <a:solidFill>
                  <a:srgbClr val="0070C0"/>
                </a:solidFill>
                <a:effectLst/>
              </a:rPr>
              <a:t> </a:t>
            </a:r>
            <a:r>
              <a:rPr lang="fa-IR" sz="1400" dirty="0" smtClean="0">
                <a:effectLst/>
              </a:rPr>
              <a:t>شماره هر آیه در هر سوره و بدنبال آن مجموع شماره آیات. عدد طویل داراى ۱۲۸۲۶ رقم است، و بر ۱۹ قابل قسمت است.</a:t>
            </a:r>
            <a:br>
              <a:rPr lang="fa-IR" sz="1400" dirty="0" smtClean="0">
                <a:effectLst/>
              </a:rPr>
            </a:br>
            <a:r>
              <a:rPr lang="fa-IR" sz="1400" dirty="0" smtClean="0">
                <a:effectLst/>
              </a:rPr>
              <a:t>قابل توجه است که اگر ترتیب شماره آیات و مجموع شماره آیات را در "پنچمین عدد" که در بالا نشان داده شده است، بر عکس کنیم، یعنى مجموع شماره آیات را قبل از سوره قرار دهیم، عدد طویل حاصل هنوز بر ۱۹ قابل قسمت است.</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err="1" smtClean="0">
                <a:effectLst/>
              </a:rPr>
              <a:t>sn</a:t>
            </a:r>
            <a:r>
              <a:rPr lang="en-US" sz="1400" b="1" dirty="0" smtClean="0">
                <a:effectLst/>
              </a:rPr>
              <a:t>(1),</a:t>
            </a:r>
            <a:r>
              <a:rPr lang="en-US" sz="1400" b="1" dirty="0" err="1" smtClean="0">
                <a:effectLst/>
              </a:rPr>
              <a:t>sn</a:t>
            </a:r>
            <a:r>
              <a:rPr lang="en-US" sz="1400" b="1" dirty="0" smtClean="0">
                <a:effectLst/>
              </a:rPr>
              <a:t>(2),…,</a:t>
            </a:r>
            <a:r>
              <a:rPr lang="en-US" sz="1400" b="1" dirty="0" err="1" smtClean="0">
                <a:effectLst/>
              </a:rPr>
              <a:t>sn</a:t>
            </a:r>
            <a:r>
              <a:rPr lang="en-US" sz="1400" b="1" dirty="0" smtClean="0">
                <a:effectLst/>
              </a:rPr>
              <a:t>(114) </a:t>
            </a:r>
            <a:r>
              <a:rPr lang="fa-IR" sz="1400" b="1" dirty="0" smtClean="0">
                <a:effectLst/>
              </a:rPr>
              <a:t>مجموع شماره سوره ها</a:t>
            </a:r>
            <a:r>
              <a:rPr lang="fa-IR" sz="1400" dirty="0" smtClean="0">
                <a:effectLst/>
              </a:rPr>
              <a:t/>
            </a:r>
            <a:br>
              <a:rPr lang="fa-IR" sz="1400" dirty="0" smtClean="0">
                <a:effectLst/>
              </a:rPr>
            </a:br>
            <a:r>
              <a:rPr lang="fa-IR" sz="1400" dirty="0" smtClean="0">
                <a:effectLst/>
              </a:rPr>
              <a:t>۱۲۳۴۵۶ ...... ۲۸۵۲۸۶ ...... ۱۲۳۴۵ ۴۱۰۴۱ ۱۲۳۴۵۶۷ ۲۸</a:t>
            </a:r>
            <a:r>
              <a:rPr lang="ar-SA" sz="1400" b="1" dirty="0" smtClean="0">
                <a:effectLst/>
              </a:rPr>
              <a:t/>
            </a:r>
            <a:br>
              <a:rPr lang="ar-SA" sz="1400" b="1" dirty="0" smtClean="0">
                <a:effectLst/>
              </a:rPr>
            </a:br>
            <a:r>
              <a:rPr lang="en-US" sz="1400" b="1" dirty="0" err="1" smtClean="0">
                <a:effectLst/>
              </a:rPr>
              <a:t>sn</a:t>
            </a:r>
            <a:r>
              <a:rPr lang="en-US" sz="1400" b="1" dirty="0" smtClean="0">
                <a:effectLst/>
              </a:rPr>
              <a:t>(1)</a:t>
            </a:r>
            <a:r>
              <a:rPr lang="fa-IR" sz="1400" b="1" dirty="0" smtClean="0">
                <a:effectLst/>
              </a:rPr>
              <a:t>123</a:t>
            </a:r>
            <a:r>
              <a:rPr lang="en-US" sz="1400" b="1" dirty="0" smtClean="0">
                <a:effectLst/>
              </a:rPr>
              <a:t>…n(1)</a:t>
            </a:r>
            <a:r>
              <a:rPr lang="en-US" sz="1400" b="1" dirty="0" err="1" smtClean="0">
                <a:effectLst/>
              </a:rPr>
              <a:t>sn</a:t>
            </a:r>
            <a:r>
              <a:rPr lang="en-US" sz="1400" b="1" dirty="0" smtClean="0">
                <a:effectLst/>
              </a:rPr>
              <a:t>(2)</a:t>
            </a:r>
            <a:r>
              <a:rPr lang="fa-IR" sz="1400" b="1" dirty="0" smtClean="0">
                <a:effectLst/>
              </a:rPr>
              <a:t>123</a:t>
            </a:r>
            <a:r>
              <a:rPr lang="en-US" sz="1400" b="1" dirty="0" smtClean="0">
                <a:effectLst/>
              </a:rPr>
              <a:t>…n(2)…………….</a:t>
            </a:r>
            <a:r>
              <a:rPr lang="en-US" sz="1400" b="1" dirty="0" err="1" smtClean="0">
                <a:effectLst/>
              </a:rPr>
              <a:t>sn</a:t>
            </a:r>
            <a:r>
              <a:rPr lang="en-US" sz="1400" b="1" dirty="0" smtClean="0">
                <a:effectLst/>
              </a:rPr>
              <a:t>(114)</a:t>
            </a:r>
            <a:r>
              <a:rPr lang="fa-IR" sz="1400" b="1" dirty="0" smtClean="0">
                <a:effectLst/>
              </a:rPr>
              <a:t>123</a:t>
            </a:r>
            <a:r>
              <a:rPr lang="en-US" sz="1400" b="1" dirty="0" smtClean="0">
                <a:effectLst/>
              </a:rPr>
              <a:t>…n(114)</a:t>
            </a:r>
            <a:r>
              <a:rPr lang="en-US" sz="1400" dirty="0" smtClean="0">
                <a:effectLst/>
              </a:rPr>
              <a:t/>
            </a:r>
            <a:br>
              <a:rPr lang="en-US" sz="1400" dirty="0" smtClean="0">
                <a:effectLst/>
              </a:rPr>
            </a:br>
            <a:r>
              <a:rPr lang="ar-SA" sz="1400" b="1" dirty="0" smtClean="0">
                <a:solidFill>
                  <a:srgbClr val="0070C0"/>
                </a:solidFill>
                <a:effectLst/>
              </a:rPr>
              <a:t>ششمین عدد:</a:t>
            </a:r>
            <a:r>
              <a:rPr lang="fa-IR" sz="1400" dirty="0" smtClean="0">
                <a:solidFill>
                  <a:srgbClr val="0070C0"/>
                </a:solidFill>
                <a:effectLst/>
              </a:rPr>
              <a:t> </a:t>
            </a:r>
            <a:r>
              <a:rPr lang="fa-IR" sz="1400" dirty="0" smtClean="0">
                <a:effectLst/>
              </a:rPr>
              <a:t>با قرار دادن مجموع شماره آیات در ابتداى هر سوره، بجاى قرار داد آن در آخر، عددى طویل حاصل میشود (دارارى ۱۲۸۳۶ رقم) که آن هم بر ۱۹ قابل قسمت است.</a:t>
            </a:r>
            <a:br>
              <a:rPr lang="fa-IR" sz="1400" dirty="0" smtClean="0">
                <a:effectLst/>
              </a:rPr>
            </a:br>
            <a:r>
              <a:rPr lang="fa-IR" sz="1400" dirty="0" smtClean="0">
                <a:effectLst/>
              </a:rPr>
              <a:t>حتى اگر سوره ها را از آخر بنویسیم، یعنى ترتیب سوره ها را بر عکس کنیم، از آخرین سوره شروع کنیم، تا اولین سوره و مجموع شماره آیات را بعد از آیات هر سوره قرار دهیم، عدد حاصل هنوز بر ۱۹ قابل قسمت است.</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err="1" smtClean="0">
                <a:effectLst/>
              </a:rPr>
              <a:t>sn</a:t>
            </a:r>
            <a:r>
              <a:rPr lang="en-US" sz="1400" b="1" dirty="0" smtClean="0">
                <a:effectLst/>
              </a:rPr>
              <a:t>(1),</a:t>
            </a:r>
            <a:r>
              <a:rPr lang="en-US" sz="1400" b="1" dirty="0" err="1" smtClean="0">
                <a:effectLst/>
              </a:rPr>
              <a:t>sn</a:t>
            </a:r>
            <a:r>
              <a:rPr lang="en-US" sz="1400" b="1" dirty="0" smtClean="0">
                <a:effectLst/>
              </a:rPr>
              <a:t>(2),…,</a:t>
            </a:r>
            <a:r>
              <a:rPr lang="en-US" sz="1400" b="1" dirty="0" err="1" smtClean="0">
                <a:effectLst/>
              </a:rPr>
              <a:t>sn</a:t>
            </a:r>
            <a:r>
              <a:rPr lang="en-US" sz="1400" b="1" dirty="0" smtClean="0">
                <a:effectLst/>
              </a:rPr>
              <a:t>(114) </a:t>
            </a:r>
            <a:r>
              <a:rPr lang="fa-IR" sz="1400" b="1" dirty="0" smtClean="0">
                <a:effectLst/>
              </a:rPr>
              <a:t>مجموع شماره سوره ها</a:t>
            </a:r>
            <a:r>
              <a:rPr lang="fa-IR" sz="1400" dirty="0" smtClean="0">
                <a:effectLst/>
              </a:rPr>
              <a:t/>
            </a:r>
            <a:br>
              <a:rPr lang="fa-IR" sz="1400" dirty="0" smtClean="0">
                <a:effectLst/>
              </a:rPr>
            </a:br>
            <a:r>
              <a:rPr lang="fa-IR" sz="1400" dirty="0" smtClean="0">
                <a:effectLst/>
              </a:rPr>
              <a:t>۲۸ ۱۲۳۴۵۶۷ ۴۱۰۴۱ ۲۸۶ ... ۱۲۳۴۵ .. ۱۵ ۱۲۳۴۵ ۲۱ ۱۲۳۴۵۶</a:t>
            </a:r>
            <a:r>
              <a:rPr lang="ar-SA" sz="1400" b="1" dirty="0" smtClean="0">
                <a:effectLst/>
              </a:rPr>
              <a:t/>
            </a:r>
            <a:br>
              <a:rPr lang="ar-SA" sz="1400" b="1" dirty="0" smtClean="0">
                <a:effectLst/>
              </a:rPr>
            </a:br>
            <a:r>
              <a:rPr lang="fa-IR" sz="1400" b="1" dirty="0" smtClean="0">
                <a:effectLst/>
              </a:rPr>
              <a:t>123</a:t>
            </a:r>
            <a:r>
              <a:rPr lang="en-US" sz="1400" b="1" dirty="0" smtClean="0">
                <a:effectLst/>
              </a:rPr>
              <a:t>…n(114)</a:t>
            </a:r>
            <a:r>
              <a:rPr lang="en-US" sz="1400" b="1" dirty="0" err="1" smtClean="0">
                <a:effectLst/>
              </a:rPr>
              <a:t>sn</a:t>
            </a:r>
            <a:r>
              <a:rPr lang="en-US" sz="1400" b="1" dirty="0" smtClean="0">
                <a:effectLst/>
              </a:rPr>
              <a:t>(114)</a:t>
            </a:r>
            <a:r>
              <a:rPr lang="fa-IR" sz="1400" b="1" dirty="0" smtClean="0">
                <a:effectLst/>
              </a:rPr>
              <a:t>123</a:t>
            </a:r>
            <a:r>
              <a:rPr lang="en-US" sz="1400" b="1" dirty="0" smtClean="0">
                <a:effectLst/>
              </a:rPr>
              <a:t>…n(113)</a:t>
            </a:r>
            <a:r>
              <a:rPr lang="en-US" sz="1400" b="1" dirty="0" err="1" smtClean="0">
                <a:effectLst/>
              </a:rPr>
              <a:t>sn</a:t>
            </a:r>
            <a:r>
              <a:rPr lang="en-US" sz="1400" b="1" dirty="0" smtClean="0">
                <a:effectLst/>
              </a:rPr>
              <a:t>(113)…………….</a:t>
            </a:r>
            <a:r>
              <a:rPr lang="fa-IR" sz="1400" b="1" dirty="0" smtClean="0">
                <a:effectLst/>
              </a:rPr>
              <a:t>123</a:t>
            </a:r>
            <a:r>
              <a:rPr lang="en-US" sz="1400" b="1" dirty="0" smtClean="0">
                <a:effectLst/>
              </a:rPr>
              <a:t>…n(1 )</a:t>
            </a:r>
            <a:r>
              <a:rPr lang="en-US" sz="1400" b="1" dirty="0" err="1" smtClean="0">
                <a:effectLst/>
              </a:rPr>
              <a:t>sn</a:t>
            </a:r>
            <a:r>
              <a:rPr lang="en-US" sz="1400" b="1" dirty="0" smtClean="0">
                <a:effectLst/>
              </a:rPr>
              <a:t>(1)</a:t>
            </a:r>
            <a:r>
              <a:rPr lang="en-US" sz="1400" dirty="0" smtClean="0">
                <a:effectLst/>
              </a:rPr>
              <a:t/>
            </a:r>
            <a:br>
              <a:rPr lang="en-US" sz="1400" dirty="0" smtClean="0">
                <a:effectLst/>
              </a:rPr>
            </a:br>
            <a:r>
              <a:rPr lang="ar-SA" sz="1400" b="1" dirty="0" smtClean="0">
                <a:solidFill>
                  <a:srgbClr val="0070C0"/>
                </a:solidFill>
                <a:effectLst/>
              </a:rPr>
              <a:t>هفتمین عدد:</a:t>
            </a:r>
            <a:r>
              <a:rPr lang="fa-IR" sz="1400" dirty="0" smtClean="0">
                <a:solidFill>
                  <a:srgbClr val="0070C0"/>
                </a:solidFill>
                <a:effectLst/>
              </a:rPr>
              <a:t> </a:t>
            </a:r>
            <a:r>
              <a:rPr lang="fa-IR" sz="1400" dirty="0" smtClean="0">
                <a:effectLst/>
              </a:rPr>
              <a:t>بر عکس کردن ترتیب سوره ها- شروع با آخرین سوره و پایان با اولین سوره- و نوشتن شماره هر آیه، و قرار دادن مجموع شماره آیات هر سوره بعد از آیاتش، حاصل عدد طویلى میشود که داراى ۱۲۸۳۶ رقم است. این عدد بر ۱۹ قابل قسمت است.</a:t>
            </a:r>
            <a:br>
              <a:rPr lang="fa-IR" sz="1400" dirty="0" smtClean="0">
                <a:effectLst/>
              </a:rPr>
            </a:br>
            <a:r>
              <a:rPr lang="fa-IR" sz="1400" dirty="0" smtClean="0">
                <a:effectLst/>
              </a:rPr>
              <a:t>مجموع شماره آیات را براى همه قرآن بنویسید(۳۳۳۴۱۰)، بدنبال آن جمع کل تعداد آیات شماره دار در قرآن (۶۲۳۴)، سپس تعداد سوره ها (۱۱۴). سپس هر سوره با شماره آن و بدنبال آن تعداد آیاتش نشان داده میشود. اعدادى که نشان دهنده سوره ۱ و ۲ هستند میشود ۷۱ و ۲۸۶ ۲، عدد کامل که همه سوره هاى قرآن را در بر دارد شامل ۴۷۴ رقم است و بر ۱۹ قابل قسمت است- به این شکل:</a:t>
            </a:r>
            <a:endParaRPr lang="fa-IR" sz="1400" dirty="0">
              <a:effectLst/>
            </a:endParaRPr>
          </a:p>
        </p:txBody>
      </p:sp>
    </p:spTree>
  </p:cSld>
  <p:clrMapOvr>
    <a:masterClrMapping/>
  </p:clrMapOvr>
  <p:transition>
    <p:pull dir="l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49962"/>
          </a:xfrm>
        </p:spPr>
        <p:txBody>
          <a:bodyPr>
            <a:normAutofit fontScale="90000"/>
          </a:bodyPr>
          <a:lstStyle/>
          <a:p>
            <a:pPr algn="r" rtl="0"/>
            <a:r>
              <a:rPr lang="en-US" sz="1400" b="1" dirty="0" smtClean="0"/>
              <a:t>n(1),n(2),</a:t>
            </a:r>
            <a:r>
              <a:rPr lang="fa-IR" sz="1400" b="1" dirty="0" smtClean="0"/>
              <a:t>...</a:t>
            </a:r>
            <a:r>
              <a:rPr lang="en-US" sz="1400" b="1" dirty="0" smtClean="0"/>
              <a:t>,n(114) </a:t>
            </a:r>
            <a:r>
              <a:rPr lang="fa-IR" sz="1400" b="1" dirty="0" smtClean="0"/>
              <a:t>                                                                                         تعداد آیات سوره های قرآن</a:t>
            </a:r>
            <a:r>
              <a:rPr lang="en-US" sz="1400" dirty="0" smtClean="0"/>
              <a:t/>
            </a:r>
            <a:br>
              <a:rPr lang="en-US" sz="1400" dirty="0" smtClean="0"/>
            </a:br>
            <a:r>
              <a:rPr lang="en-US" sz="1400" b="1" dirty="0" smtClean="0"/>
              <a:t>s(1),s(2),…,s(114) </a:t>
            </a:r>
            <a:r>
              <a:rPr lang="fa-IR" sz="1400" b="1" dirty="0" smtClean="0"/>
              <a:t>        شماره سوره ها</a:t>
            </a:r>
            <a:r>
              <a:rPr lang="en-US" sz="1400" dirty="0" smtClean="0"/>
              <a:t/>
            </a:r>
            <a:br>
              <a:rPr lang="en-US" sz="1400" dirty="0" smtClean="0"/>
            </a:br>
            <a:r>
              <a:rPr lang="en-US" sz="1400" dirty="0" smtClean="0"/>
              <a:t>M</a:t>
            </a:r>
            <a:r>
              <a:rPr lang="fa-IR" sz="1400" dirty="0" smtClean="0"/>
              <a:t>  مجموع همه آیات قرآن    </a:t>
            </a:r>
            <a:r>
              <a:rPr lang="en-US" sz="1400" dirty="0" smtClean="0"/>
              <a:t/>
            </a:r>
            <a:br>
              <a:rPr lang="en-US" sz="1400" dirty="0" smtClean="0"/>
            </a:br>
            <a:r>
              <a:rPr lang="en-US" sz="1400" dirty="0" smtClean="0"/>
              <a:t>S</a:t>
            </a:r>
            <a:r>
              <a:rPr lang="fa-IR" sz="1400" dirty="0" smtClean="0"/>
              <a:t>تعداد کل سوره ها قرآن</a:t>
            </a:r>
            <a:r>
              <a:rPr lang="en-US" sz="1400" dirty="0" smtClean="0"/>
              <a:t/>
            </a:r>
            <a:br>
              <a:rPr lang="en-US" sz="1400" dirty="0" smtClean="0"/>
            </a:br>
            <a:r>
              <a:rPr lang="en-US" sz="1400" dirty="0" smtClean="0"/>
              <a:t>N</a:t>
            </a:r>
            <a:r>
              <a:rPr lang="fa-IR" sz="1400" dirty="0" smtClean="0"/>
              <a:t>تعداد کل آیات قرآن</a:t>
            </a:r>
            <a:br>
              <a:rPr lang="fa-IR" sz="1400" dirty="0" smtClean="0"/>
            </a:br>
            <a:r>
              <a:rPr lang="fa-IR" sz="1400" dirty="0" smtClean="0"/>
              <a:t>۶ ۱۱۴ ۵ ۱۱۳ ... ۲۰۰ ۳ ۲۸۶ ۲ ۷ ۱ ۱۱۴ ۶۲۳۴ ۳۳۳۴۱۰</a:t>
            </a:r>
            <a:r>
              <a:rPr lang="ar-SA" sz="1400" b="1" dirty="0" smtClean="0"/>
              <a:t/>
            </a:r>
            <a:br>
              <a:rPr lang="ar-SA" sz="1400" b="1" dirty="0" smtClean="0"/>
            </a:br>
            <a:r>
              <a:rPr lang="en-US" sz="1400" dirty="0" smtClean="0"/>
              <a:t>M  N  S  </a:t>
            </a:r>
            <a:r>
              <a:rPr lang="en-US" sz="1400" dirty="0" err="1" smtClean="0"/>
              <a:t>s</a:t>
            </a:r>
            <a:r>
              <a:rPr lang="en-US" sz="1400" dirty="0" smtClean="0"/>
              <a:t>(1)n(1)s(2)n(2)….s(114)n(114)</a:t>
            </a:r>
            <a:br>
              <a:rPr lang="en-US" sz="1400" dirty="0" smtClean="0"/>
            </a:br>
            <a:r>
              <a:rPr lang="ar-SA" sz="1400" b="1" dirty="0" smtClean="0">
                <a:solidFill>
                  <a:srgbClr val="0070C0"/>
                </a:solidFill>
              </a:rPr>
              <a:t>هشتمین عدد:</a:t>
            </a:r>
            <a:r>
              <a:rPr lang="fa-IR" sz="1400" dirty="0" smtClean="0">
                <a:solidFill>
                  <a:srgbClr val="0070C0"/>
                </a:solidFill>
              </a:rPr>
              <a:t> </a:t>
            </a:r>
            <a:r>
              <a:rPr lang="fa-IR" sz="1400" dirty="0" smtClean="0"/>
              <a:t>مجموع کل شماره آیات (۳۳۳۴۱۰)، بدنبال آن تعداد آیات شماره دار (۶۲۳۴)، تعداد سوره ها (۱۱۴)، سپس شماره سوره ها و تعداد آیات هر سوره.</a:t>
            </a:r>
            <a:br>
              <a:rPr lang="fa-IR" sz="1400" dirty="0" smtClean="0"/>
            </a:br>
            <a:r>
              <a:rPr lang="fa-IR" sz="1400" dirty="0" smtClean="0"/>
              <a:t>حالا ترتیب شماره سوره و تعداد آیات آنرا آنطور که در "هشتمین عدد" نشان داده شده است بر عکس میکنیم. بنابراین، اعدادى که نشان دهنده دو سوره اول است به این شکل میشود: ۱ ۷ و ۲۸۶ ۲، عدد کامل همچنین داراى ۴۷۴ رقم است و هنوز بر ۱۹ قابل قسمت است. و به این شکل است:</a:t>
            </a:r>
            <a:r>
              <a:rPr lang="en-US" sz="1400" dirty="0" smtClean="0"/>
              <a:t/>
            </a:r>
            <a:br>
              <a:rPr lang="en-US" sz="1400" dirty="0" smtClean="0"/>
            </a:br>
            <a:r>
              <a:rPr lang="en-US" sz="1400" b="1" dirty="0" smtClean="0"/>
              <a:t>n(1),n(2),</a:t>
            </a:r>
            <a:r>
              <a:rPr lang="fa-IR" sz="1400" b="1" dirty="0" smtClean="0"/>
              <a:t>...</a:t>
            </a:r>
            <a:r>
              <a:rPr lang="en-US" sz="1400" b="1" dirty="0" smtClean="0"/>
              <a:t>,n(114) </a:t>
            </a:r>
            <a:r>
              <a:rPr lang="fa-IR" sz="1400" b="1" dirty="0" smtClean="0"/>
              <a:t>                                                                                         تعداد آیات سوره های قرآن</a:t>
            </a:r>
            <a:r>
              <a:rPr lang="en-US" sz="1400" dirty="0" smtClean="0"/>
              <a:t/>
            </a:r>
            <a:br>
              <a:rPr lang="en-US" sz="1400" dirty="0" smtClean="0"/>
            </a:br>
            <a:r>
              <a:rPr lang="en-US" sz="1400" b="1" dirty="0" smtClean="0"/>
              <a:t>s(1),s(2),…,s(114) </a:t>
            </a:r>
            <a:r>
              <a:rPr lang="fa-IR" sz="1400" b="1" dirty="0" smtClean="0"/>
              <a:t>        شماره سوره ها</a:t>
            </a:r>
            <a:r>
              <a:rPr lang="en-US" sz="1400" dirty="0" smtClean="0"/>
              <a:t/>
            </a:r>
            <a:br>
              <a:rPr lang="en-US" sz="1400" dirty="0" smtClean="0"/>
            </a:br>
            <a:r>
              <a:rPr lang="en-US" sz="1400" dirty="0" smtClean="0"/>
              <a:t>M</a:t>
            </a:r>
            <a:r>
              <a:rPr lang="fa-IR" sz="1400" dirty="0" smtClean="0"/>
              <a:t>  مجموع همه آیات قرآن    </a:t>
            </a:r>
            <a:r>
              <a:rPr lang="en-US" sz="1400" dirty="0" smtClean="0"/>
              <a:t/>
            </a:r>
            <a:br>
              <a:rPr lang="en-US" sz="1400" dirty="0" smtClean="0"/>
            </a:br>
            <a:r>
              <a:rPr lang="en-US" sz="1400" dirty="0" smtClean="0"/>
              <a:t>S</a:t>
            </a:r>
            <a:r>
              <a:rPr lang="fa-IR" sz="1400" dirty="0" smtClean="0"/>
              <a:t>تعداد کل سوره ها قرآن</a:t>
            </a:r>
            <a:r>
              <a:rPr lang="en-US" sz="1400" dirty="0" smtClean="0"/>
              <a:t/>
            </a:r>
            <a:br>
              <a:rPr lang="en-US" sz="1400" dirty="0" smtClean="0"/>
            </a:br>
            <a:r>
              <a:rPr lang="en-US" sz="1400" dirty="0" smtClean="0"/>
              <a:t>N</a:t>
            </a:r>
            <a:r>
              <a:rPr lang="fa-IR" sz="1400" dirty="0" smtClean="0"/>
              <a:t>تعداد کل آیات قرآن</a:t>
            </a:r>
            <a:br>
              <a:rPr lang="fa-IR" sz="1400" dirty="0" smtClean="0"/>
            </a:br>
            <a:r>
              <a:rPr lang="fa-IR" sz="1400" dirty="0" smtClean="0"/>
              <a:t>۱۱۴ ۶ ۱۱۳ ۵ ..... ۳ ۲۰۰ ۲ ۲۸۶ ۱ ۷ ۱۱۴ ۶۲۳۴ ۳۳۳۴۱۰ </a:t>
            </a:r>
            <a:r>
              <a:rPr lang="ar-SA" sz="1400" b="1" dirty="0" smtClean="0"/>
              <a:t/>
            </a:r>
            <a:br>
              <a:rPr lang="ar-SA" sz="1400" b="1" dirty="0" smtClean="0"/>
            </a:br>
            <a:r>
              <a:rPr lang="en-US" sz="1400" dirty="0" smtClean="0"/>
              <a:t>M  N  S  n(1)s(1)n(2)s(2)….n(114)s(114)</a:t>
            </a:r>
            <a:br>
              <a:rPr lang="en-US" sz="1400" dirty="0" smtClean="0"/>
            </a:br>
            <a:r>
              <a:rPr lang="ar-SA" sz="1400" b="1" dirty="0" smtClean="0">
                <a:solidFill>
                  <a:srgbClr val="0070C0"/>
                </a:solidFill>
              </a:rPr>
              <a:t>نهمین عدد:</a:t>
            </a:r>
            <a:r>
              <a:rPr lang="fa-IR" sz="1400" dirty="0" smtClean="0">
                <a:solidFill>
                  <a:srgbClr val="0070C0"/>
                </a:solidFill>
              </a:rPr>
              <a:t> </a:t>
            </a:r>
            <a:r>
              <a:rPr lang="fa-IR" sz="1400" dirty="0" smtClean="0"/>
              <a:t>با عوض کردن ترتیب شماره سوره و تعداد آیات، هنوز عدد طویلى حاصل میشود که بر ۱۹ قابل قسمت است.</a:t>
            </a:r>
            <a:br>
              <a:rPr lang="fa-IR" sz="1400" dirty="0" smtClean="0"/>
            </a:br>
            <a:r>
              <a:rPr lang="fa-IR" sz="1400" dirty="0" smtClean="0"/>
              <a:t>اگر مجموع شماره آیات سوره ۱ (۲۸) را بنویسم، بدنبال آن مجموع شماره آیات سوره ۲ (۴۱۰۴۱)، و همینطور تا آخر قرآن دادمه دهیم، و جمع کل شماره آیات (۳۳۳۴۱۰) را در آخر قرار دهیم، عدد طویل حاصل (دهمین عدد) داراى ۲۷۷ رقم است، و بر ۱۹ قابل قسمت است.</a:t>
            </a:r>
            <a:r>
              <a:rPr lang="en-US" sz="1400" dirty="0" smtClean="0"/>
              <a:t/>
            </a:r>
            <a:br>
              <a:rPr lang="en-US" sz="1400" dirty="0" smtClean="0"/>
            </a:br>
            <a:r>
              <a:rPr lang="en-US" sz="1400" b="1" dirty="0" err="1" smtClean="0"/>
              <a:t>sn</a:t>
            </a:r>
            <a:r>
              <a:rPr lang="en-US" sz="1400" b="1" dirty="0" smtClean="0"/>
              <a:t>(1),</a:t>
            </a:r>
            <a:r>
              <a:rPr lang="en-US" sz="1400" b="1" dirty="0" err="1" smtClean="0"/>
              <a:t>sn</a:t>
            </a:r>
            <a:r>
              <a:rPr lang="en-US" sz="1400" b="1" dirty="0" smtClean="0"/>
              <a:t>(2),…,</a:t>
            </a:r>
            <a:r>
              <a:rPr lang="en-US" sz="1400" b="1" dirty="0" err="1" smtClean="0"/>
              <a:t>sn</a:t>
            </a:r>
            <a:r>
              <a:rPr lang="en-US" sz="1400" b="1" dirty="0" smtClean="0"/>
              <a:t>(114) </a:t>
            </a:r>
            <a:r>
              <a:rPr lang="fa-IR" sz="1400" b="1" dirty="0" smtClean="0"/>
              <a:t>مجموع شماره سوره ها</a:t>
            </a:r>
            <a:r>
              <a:rPr lang="en-US" sz="1400" dirty="0" smtClean="0"/>
              <a:t/>
            </a:r>
            <a:br>
              <a:rPr lang="en-US" sz="1400" dirty="0" smtClean="0"/>
            </a:br>
            <a:r>
              <a:rPr lang="en-US" sz="1400" dirty="0" smtClean="0"/>
              <a:t>M</a:t>
            </a:r>
            <a:r>
              <a:rPr lang="fa-IR" sz="1400" dirty="0" smtClean="0"/>
              <a:t>  مجموع همه آیات قرآن    </a:t>
            </a:r>
            <a:br>
              <a:rPr lang="fa-IR" sz="1400" dirty="0" smtClean="0"/>
            </a:br>
            <a:r>
              <a:rPr lang="fa-IR" sz="1400" dirty="0" smtClean="0"/>
              <a:t>۳۳۳۴۱۰ ۲۱ ۱۵ ......... ۲۰۱۰۰ ۴۱۰۴۱ ۲۸</a:t>
            </a:r>
            <a:r>
              <a:rPr lang="ar-SA" sz="1400" b="1" dirty="0" smtClean="0"/>
              <a:t/>
            </a:r>
            <a:br>
              <a:rPr lang="ar-SA" sz="1400" b="1" dirty="0" smtClean="0"/>
            </a:br>
            <a:r>
              <a:rPr lang="en-US" sz="1400" b="1" dirty="0" err="1" smtClean="0"/>
              <a:t>sn</a:t>
            </a:r>
            <a:r>
              <a:rPr lang="en-US" sz="1400" b="1" dirty="0" smtClean="0"/>
              <a:t>(1)</a:t>
            </a:r>
            <a:r>
              <a:rPr lang="en-US" sz="1400" b="1" dirty="0" err="1" smtClean="0"/>
              <a:t>sn</a:t>
            </a:r>
            <a:r>
              <a:rPr lang="en-US" sz="1400" b="1" dirty="0" smtClean="0"/>
              <a:t>(2),………….…,</a:t>
            </a:r>
            <a:r>
              <a:rPr lang="en-US" sz="1400" b="1" dirty="0" err="1" smtClean="0"/>
              <a:t>sn</a:t>
            </a:r>
            <a:r>
              <a:rPr lang="en-US" sz="1400" b="1" dirty="0" smtClean="0"/>
              <a:t>(114</a:t>
            </a:r>
            <a:r>
              <a:rPr lang="en-US" sz="1400" dirty="0" smtClean="0"/>
              <a:t>) M</a:t>
            </a:r>
            <a:br>
              <a:rPr lang="en-US" sz="1400" dirty="0" smtClean="0"/>
            </a:br>
            <a:r>
              <a:rPr lang="ar-SA" sz="1400" b="1" dirty="0" smtClean="0">
                <a:solidFill>
                  <a:srgbClr val="0070C0"/>
                </a:solidFill>
              </a:rPr>
              <a:t>دهمین عدد:</a:t>
            </a:r>
            <a:r>
              <a:rPr lang="fa-IR" sz="1400" dirty="0" smtClean="0"/>
              <a:t>مجموع شماره آیات هر سوره قرآن، پهلوى یکدیگز نوشته شده است، و در آخر آن جمع کل شماره آیات (۳۳۳۴۱۰).</a:t>
            </a:r>
            <a:br>
              <a:rPr lang="fa-IR" sz="1400" dirty="0" smtClean="0"/>
            </a:br>
            <a:r>
              <a:rPr lang="fa-IR" sz="1400" dirty="0" smtClean="0"/>
              <a:t>این عدد طویل (۲۷۷ رقمى ) بر ۱۹ قابل قسمت است.</a:t>
            </a:r>
            <a:br>
              <a:rPr lang="fa-IR" sz="1400" dirty="0" smtClean="0"/>
            </a:br>
            <a:r>
              <a:rPr lang="fa-IR" sz="1400" dirty="0" smtClean="0"/>
              <a:t>اگر تعداد سوره هاى قرآن را بنویسم (۱۱۴)، بدنبال آن مجموع تعداد آیات شماره دار (۶۲۳۲) بدنبال آن شماره هر سوره و جمجوع شماره آیات آن سوره، عدد طویل که حاصل میشود (۶۱۲ رقمى ) بر ۱۹ قابل قسمت است.</a:t>
            </a:r>
            <a:endParaRPr lang="fa-IR" sz="1400" dirty="0"/>
          </a:p>
        </p:txBody>
      </p:sp>
    </p:spTree>
  </p:cSld>
  <p:clrMapOvr>
    <a:masterClrMapping/>
  </p:clrMapOvr>
  <p:transition>
    <p:wipe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r" rtl="0"/>
            <a:r>
              <a:rPr lang="en-US" sz="1400" dirty="0" smtClean="0">
                <a:effectLst/>
              </a:rPr>
              <a:t/>
            </a:r>
            <a:br>
              <a:rPr lang="en-US" sz="1400" dirty="0" smtClean="0">
                <a:effectLst/>
              </a:rPr>
            </a:br>
            <a:r>
              <a:rPr lang="fa-IR" sz="1400" dirty="0" smtClean="0">
                <a:effectLst/>
              </a:rPr>
              <a:t> </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err="1" smtClean="0">
                <a:effectLst/>
              </a:rPr>
              <a:t>sn</a:t>
            </a:r>
            <a:r>
              <a:rPr lang="en-US" sz="1400" b="1" dirty="0" smtClean="0">
                <a:effectLst/>
              </a:rPr>
              <a:t>(1),</a:t>
            </a:r>
            <a:r>
              <a:rPr lang="en-US" sz="1400" b="1" dirty="0" err="1" smtClean="0">
                <a:effectLst/>
              </a:rPr>
              <a:t>sn</a:t>
            </a:r>
            <a:r>
              <a:rPr lang="en-US" sz="1400" b="1" dirty="0" smtClean="0">
                <a:effectLst/>
              </a:rPr>
              <a:t>(2),…,</a:t>
            </a:r>
            <a:r>
              <a:rPr lang="en-US" sz="1400" b="1" dirty="0" err="1" smtClean="0">
                <a:effectLst/>
              </a:rPr>
              <a:t>sn</a:t>
            </a:r>
            <a:r>
              <a:rPr lang="en-US" sz="1400" b="1" dirty="0" smtClean="0">
                <a:effectLst/>
              </a:rPr>
              <a:t>(114) </a:t>
            </a:r>
            <a:r>
              <a:rPr lang="fa-IR" sz="1400" b="1" dirty="0" smtClean="0">
                <a:effectLst/>
              </a:rPr>
              <a:t>مجموع شماره سوره ها</a:t>
            </a:r>
            <a:r>
              <a:rPr lang="en-US" sz="1400" dirty="0" smtClean="0">
                <a:effectLst/>
              </a:rPr>
              <a:t/>
            </a:r>
            <a:br>
              <a:rPr lang="en-US" sz="1400" dirty="0" smtClean="0">
                <a:effectLst/>
              </a:rPr>
            </a:br>
            <a:r>
              <a:rPr lang="en-US" sz="1400" dirty="0" smtClean="0">
                <a:effectLst/>
              </a:rPr>
              <a:t>S</a:t>
            </a:r>
            <a:r>
              <a:rPr lang="fa-IR" sz="1400" dirty="0" smtClean="0">
                <a:effectLst/>
              </a:rPr>
              <a:t>تعداد کل سوره ها قرآن</a:t>
            </a:r>
            <a:r>
              <a:rPr lang="en-US" sz="1400" dirty="0" smtClean="0">
                <a:effectLst/>
              </a:rPr>
              <a:t/>
            </a:r>
            <a:br>
              <a:rPr lang="en-US" sz="1400" dirty="0" smtClean="0">
                <a:effectLst/>
              </a:rPr>
            </a:br>
            <a:r>
              <a:rPr lang="en-US" sz="1400" dirty="0" smtClean="0">
                <a:effectLst/>
              </a:rPr>
              <a:t>N</a:t>
            </a:r>
            <a:r>
              <a:rPr lang="fa-IR" sz="1400" dirty="0" smtClean="0">
                <a:effectLst/>
              </a:rPr>
              <a:t>تعداد کل آیات قرآن</a:t>
            </a:r>
            <a:br>
              <a:rPr lang="fa-IR" sz="1400" dirty="0" smtClean="0">
                <a:effectLst/>
              </a:rPr>
            </a:br>
            <a:r>
              <a:rPr lang="fa-IR" sz="1400" dirty="0" smtClean="0">
                <a:effectLst/>
              </a:rPr>
              <a:t>۲۱ ۱۱۴ ۱۵ ۱۱۳ .... ۲۰۱۰۰ ۳ ۴۱۰۴۱ ۲ ۲۸ ۱ ۶۲۳۴ ۱۱۴ </a:t>
            </a:r>
            <a:r>
              <a:rPr lang="ar-SA" sz="1400" b="1" dirty="0" smtClean="0">
                <a:effectLst/>
              </a:rPr>
              <a:t/>
            </a:r>
            <a:br>
              <a:rPr lang="ar-SA" sz="1400" b="1" dirty="0" smtClean="0">
                <a:effectLst/>
              </a:rPr>
            </a:br>
            <a:r>
              <a:rPr lang="en-US" sz="1400" b="1" dirty="0" smtClean="0">
                <a:effectLst/>
              </a:rPr>
              <a:t> S   N  </a:t>
            </a:r>
            <a:r>
              <a:rPr lang="en-US" sz="1400" b="1" dirty="0" err="1" smtClean="0">
                <a:effectLst/>
              </a:rPr>
              <a:t>n</a:t>
            </a:r>
            <a:r>
              <a:rPr lang="en-US" sz="1400" b="1" dirty="0" smtClean="0">
                <a:effectLst/>
              </a:rPr>
              <a:t>(1)</a:t>
            </a:r>
            <a:r>
              <a:rPr lang="en-US" sz="1400" b="1" dirty="0" err="1" smtClean="0">
                <a:effectLst/>
              </a:rPr>
              <a:t>sn</a:t>
            </a:r>
            <a:r>
              <a:rPr lang="en-US" sz="1400" b="1" dirty="0" smtClean="0">
                <a:effectLst/>
              </a:rPr>
              <a:t>(1) n(2)</a:t>
            </a:r>
            <a:r>
              <a:rPr lang="en-US" sz="1400" b="1" dirty="0" err="1" smtClean="0">
                <a:effectLst/>
              </a:rPr>
              <a:t>sn</a:t>
            </a:r>
            <a:r>
              <a:rPr lang="en-US" sz="1400" b="1" dirty="0" smtClean="0">
                <a:effectLst/>
              </a:rPr>
              <a:t>(2)…….n(114)</a:t>
            </a:r>
            <a:r>
              <a:rPr lang="en-US" sz="1400" b="1" dirty="0" err="1" smtClean="0">
                <a:effectLst/>
              </a:rPr>
              <a:t>sn</a:t>
            </a:r>
            <a:r>
              <a:rPr lang="en-US" sz="1400" b="1" dirty="0" smtClean="0">
                <a:effectLst/>
              </a:rPr>
              <a:t>(114)</a:t>
            </a:r>
            <a:r>
              <a:rPr lang="fa-IR" sz="1400" b="1" dirty="0" smtClean="0">
                <a:effectLst/>
              </a:rPr>
              <a:t/>
            </a:r>
            <a:br>
              <a:rPr lang="fa-IR" sz="1400" b="1" dirty="0" smtClean="0">
                <a:effectLst/>
              </a:rPr>
            </a:br>
            <a:r>
              <a:rPr lang="en-US" sz="1400" dirty="0" smtClean="0">
                <a:effectLst/>
              </a:rPr>
              <a:t/>
            </a:r>
            <a:br>
              <a:rPr lang="en-US" sz="1400" dirty="0" smtClean="0">
                <a:effectLst/>
              </a:rPr>
            </a:br>
            <a:r>
              <a:rPr lang="ar-SA" sz="1400" b="1" dirty="0" smtClean="0">
                <a:solidFill>
                  <a:srgbClr val="0070C0"/>
                </a:solidFill>
                <a:effectLst/>
              </a:rPr>
              <a:t>یازدهمین عدد:</a:t>
            </a:r>
            <a:r>
              <a:rPr lang="fa-IR" sz="1400" dirty="0" smtClean="0">
                <a:solidFill>
                  <a:srgbClr val="0070C0"/>
                </a:solidFill>
                <a:effectLst/>
              </a:rPr>
              <a:t> </a:t>
            </a:r>
            <a:r>
              <a:rPr lang="fa-IR" sz="1400" dirty="0" smtClean="0">
                <a:effectLst/>
              </a:rPr>
              <a:t>از تعداد سوره ها، بدنبال آن مجموع تعداد آیات شماره دار، سپس شماره هر سوره و مجموع شماره آیات آن، این عدد (۶۱۲ رقمى ) حاصل میشود که بر ۱۹ قابل قسمت است.</a:t>
            </a:r>
            <a:br>
              <a:rPr lang="fa-IR" sz="1400" dirty="0" smtClean="0">
                <a:effectLst/>
              </a:rPr>
            </a:br>
            <a:r>
              <a:rPr lang="fa-IR" sz="1400" dirty="0" smtClean="0">
                <a:effectLst/>
              </a:rPr>
              <a:t>بخاطر اینکه مبادا کسى فکر کند که هیچکدام از اجزاء قرآنى با این کد ریاضى هیبت انگیز بدون محافظ رها شده است، پس بیاید به اجزاء بیشترى توجه کنیم.</a:t>
            </a:r>
            <a:br>
              <a:rPr lang="fa-IR" sz="1400" dirty="0" smtClean="0">
                <a:effectLst/>
              </a:rPr>
            </a:br>
            <a:r>
              <a:rPr lang="fa-IR" sz="1400" dirty="0" smtClean="0">
                <a:effectLst/>
              </a:rPr>
              <a:t>اگر تعداد سوره ها را بنویسیم (۱۱۴)، بدنبال آن مجموع تعداد آیات شماره دار، بدنبال آن جمع کل شماره همه آیات قرآن (۳۳۳۴۱۰ )، بدنبال آن شماره هر سوره و آیات آن، عدد طویلى بدست مى آوریم (۱۲۷۱۲) رقمى ) که بر ۱۹ قسمت است</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b="1" dirty="0" smtClean="0">
                <a:effectLst/>
              </a:rPr>
              <a:t>s(1),s(2),…,s(114) </a:t>
            </a:r>
            <a:r>
              <a:rPr lang="fa-IR" sz="1400" b="1" dirty="0" smtClean="0">
                <a:effectLst/>
              </a:rPr>
              <a:t>        شماره سوره ها</a:t>
            </a:r>
            <a:r>
              <a:rPr lang="en-US" sz="1400" dirty="0" smtClean="0">
                <a:effectLst/>
              </a:rPr>
              <a:t/>
            </a:r>
            <a:br>
              <a:rPr lang="en-US" sz="1400" dirty="0" smtClean="0">
                <a:effectLst/>
              </a:rPr>
            </a:br>
            <a:r>
              <a:rPr lang="en-US" sz="1400" dirty="0" smtClean="0">
                <a:effectLst/>
              </a:rPr>
              <a:t>S</a:t>
            </a:r>
            <a:r>
              <a:rPr lang="fa-IR" sz="1400" dirty="0" smtClean="0">
                <a:effectLst/>
              </a:rPr>
              <a:t>تعداد کل سوره ها قرآن</a:t>
            </a:r>
            <a:r>
              <a:rPr lang="en-US" sz="1400" dirty="0" smtClean="0">
                <a:effectLst/>
              </a:rPr>
              <a:t/>
            </a:r>
            <a:br>
              <a:rPr lang="en-US" sz="1400" dirty="0" smtClean="0">
                <a:effectLst/>
              </a:rPr>
            </a:br>
            <a:r>
              <a:rPr lang="en-US" sz="1400" dirty="0" smtClean="0">
                <a:effectLst/>
              </a:rPr>
              <a:t>N</a:t>
            </a:r>
            <a:r>
              <a:rPr lang="fa-IR" sz="1400" dirty="0" smtClean="0">
                <a:effectLst/>
              </a:rPr>
              <a:t>تعداد کل آیات قرآن</a:t>
            </a:r>
            <a:br>
              <a:rPr lang="fa-IR" sz="1400" dirty="0" smtClean="0">
                <a:effectLst/>
              </a:rPr>
            </a:br>
            <a:r>
              <a:rPr lang="fa-IR" sz="1400" dirty="0" smtClean="0">
                <a:effectLst/>
              </a:rPr>
              <a:t>۱۲۳۴۵۶ ۱۱۴ ............................. ۱۲۳۴۵۶۷ ۱ ۳۳۳۴۱۰ ۶۲۳۴ ۱۱۴ </a:t>
            </a:r>
            <a:r>
              <a:rPr lang="ar-SA" sz="1400" b="1" dirty="0" smtClean="0">
                <a:effectLst/>
              </a:rPr>
              <a:t/>
            </a:r>
            <a:br>
              <a:rPr lang="ar-SA" sz="1400" b="1" dirty="0" smtClean="0">
                <a:effectLst/>
              </a:rPr>
            </a:br>
            <a:r>
              <a:rPr lang="en-US" sz="1400" b="1" dirty="0" smtClean="0">
                <a:effectLst/>
              </a:rPr>
              <a:t>   S   N  M  s(1)</a:t>
            </a:r>
            <a:r>
              <a:rPr lang="fa-IR" sz="1400" b="1" dirty="0" smtClean="0">
                <a:effectLst/>
              </a:rPr>
              <a:t>123</a:t>
            </a:r>
            <a:r>
              <a:rPr lang="en-US" sz="1400" b="1" dirty="0" smtClean="0">
                <a:effectLst/>
              </a:rPr>
              <a:t>…n(1) s(2)</a:t>
            </a:r>
            <a:r>
              <a:rPr lang="fa-IR" sz="1400" b="1" dirty="0" smtClean="0">
                <a:effectLst/>
              </a:rPr>
              <a:t>123</a:t>
            </a:r>
            <a:r>
              <a:rPr lang="en-US" sz="1400" b="1" dirty="0" smtClean="0">
                <a:effectLst/>
              </a:rPr>
              <a:t>…n(2)…….s(114)</a:t>
            </a:r>
            <a:r>
              <a:rPr lang="fa-IR" sz="1400" b="1" dirty="0" smtClean="0">
                <a:effectLst/>
              </a:rPr>
              <a:t>123</a:t>
            </a:r>
            <a:r>
              <a:rPr lang="en-US" sz="1400" b="1" dirty="0" smtClean="0">
                <a:effectLst/>
              </a:rPr>
              <a:t>…n(114)</a:t>
            </a:r>
            <a:r>
              <a:rPr lang="en-US" sz="1400" dirty="0" smtClean="0">
                <a:effectLst/>
              </a:rPr>
              <a:t/>
            </a:r>
            <a:br>
              <a:rPr lang="en-US" sz="1400" dirty="0" smtClean="0">
                <a:effectLst/>
              </a:rPr>
            </a:br>
            <a:r>
              <a:rPr lang="ar-SA" sz="1400" b="1" dirty="0" smtClean="0">
                <a:effectLst/>
              </a:rPr>
              <a:t> </a:t>
            </a:r>
            <a:r>
              <a:rPr lang="en-US" sz="1400" dirty="0" smtClean="0">
                <a:effectLst/>
              </a:rPr>
              <a:t/>
            </a:r>
            <a:br>
              <a:rPr lang="en-US" sz="1400" dirty="0" smtClean="0">
                <a:effectLst/>
              </a:rPr>
            </a:br>
            <a:r>
              <a:rPr lang="ar-SA" sz="1400" b="1" dirty="0" smtClean="0">
                <a:solidFill>
                  <a:srgbClr val="0070C0"/>
                </a:solidFill>
                <a:effectLst/>
              </a:rPr>
              <a:t>دوزادهمین عدد:</a:t>
            </a:r>
            <a:r>
              <a:rPr lang="fa-IR" sz="1400" dirty="0" smtClean="0">
                <a:effectLst/>
              </a:rPr>
              <a:t>اگر تعداد آیات هر سوره را پهلوى یکدیگر بنویسیم، عددى بدست مى آوریم با ۲۳۵ رقم که بر ۱۹ قابل قسمت است. براى انجام این کار، مجموع تعداد آیات شماره دار قرآن را بنویسید (۶۲۳۴)، بدنبال آن تعداد آیات در هر سوره، و در آخر جمع کل تعداد آیات شماره دار در قرآن. عدد طویل حاصل بصورت زیر است:</a:t>
            </a:r>
            <a:r>
              <a:rPr lang="en-US" sz="1400" dirty="0" smtClean="0">
                <a:effectLst/>
              </a:rPr>
              <a:t/>
            </a:r>
            <a:br>
              <a:rPr lang="en-US" sz="1400" dirty="0" smtClean="0">
                <a:effectLst/>
              </a:rPr>
            </a:br>
            <a:r>
              <a:rPr lang="en-US" sz="1400" b="1" dirty="0" smtClean="0">
                <a:effectLst/>
              </a:rPr>
              <a:t>n(1),n(2),</a:t>
            </a:r>
            <a:r>
              <a:rPr lang="fa-IR" sz="1400" b="1" dirty="0" smtClean="0">
                <a:effectLst/>
              </a:rPr>
              <a:t>...</a:t>
            </a:r>
            <a:r>
              <a:rPr lang="en-US" sz="1400" b="1" dirty="0" smtClean="0">
                <a:effectLst/>
              </a:rPr>
              <a:t>,n(114) </a:t>
            </a:r>
            <a:r>
              <a:rPr lang="fa-IR" sz="1400" b="1" dirty="0" smtClean="0">
                <a:effectLst/>
              </a:rPr>
              <a:t>                                                                                         تعداد آیات سوره های قرآن</a:t>
            </a:r>
            <a:r>
              <a:rPr lang="en-US" sz="1400" dirty="0" smtClean="0">
                <a:effectLst/>
              </a:rPr>
              <a:t/>
            </a:r>
            <a:br>
              <a:rPr lang="en-US" sz="1400" dirty="0" smtClean="0">
                <a:effectLst/>
              </a:rPr>
            </a:br>
            <a:r>
              <a:rPr lang="en-US" sz="1400" dirty="0" smtClean="0">
                <a:effectLst/>
              </a:rPr>
              <a:t>N</a:t>
            </a:r>
            <a:r>
              <a:rPr lang="fa-IR" sz="1400" dirty="0" smtClean="0">
                <a:effectLst/>
              </a:rPr>
              <a:t>تعداد کل آیات قرآن</a:t>
            </a:r>
            <a:br>
              <a:rPr lang="fa-IR" sz="1400" dirty="0" smtClean="0">
                <a:effectLst/>
              </a:rPr>
            </a:br>
            <a:r>
              <a:rPr lang="fa-IR" sz="1400" dirty="0" smtClean="0">
                <a:effectLst/>
              </a:rPr>
              <a:t>۶۲۳۴ ۶ ۶ ۴ ۵ ........ ۱۲۷ ......... ۱۷۶ ۲۰۰ ۱۸۶ ۷ ۶۲۳۴</a:t>
            </a:r>
            <a:br>
              <a:rPr lang="fa-IR" sz="1400" dirty="0" smtClean="0">
                <a:effectLst/>
              </a:rPr>
            </a:br>
            <a:r>
              <a:rPr lang="fa-IR" sz="1400" dirty="0" smtClean="0">
                <a:effectLst/>
              </a:rPr>
              <a:t>(مجموع آیات) (۴ سوره آخر) (سوره ۹ ) (۴ سوره اول) (تعداد آیات ) </a:t>
            </a:r>
            <a:r>
              <a:rPr lang="en-US" sz="1400" dirty="0" smtClean="0">
                <a:effectLst/>
              </a:rPr>
              <a:t/>
            </a:r>
            <a:br>
              <a:rPr lang="en-US" sz="1400" dirty="0" smtClean="0">
                <a:effectLst/>
              </a:rPr>
            </a:br>
            <a:r>
              <a:rPr lang="en-US" sz="1400" b="1" dirty="0" smtClean="0">
                <a:effectLst/>
              </a:rPr>
              <a:t>N      </a:t>
            </a:r>
            <a:r>
              <a:rPr lang="en-US" sz="1400" b="1" dirty="0" err="1" smtClean="0">
                <a:effectLst/>
              </a:rPr>
              <a:t>n</a:t>
            </a:r>
            <a:r>
              <a:rPr lang="en-US" sz="1400" b="1" dirty="0" smtClean="0">
                <a:effectLst/>
              </a:rPr>
              <a:t>(1) n(2) </a:t>
            </a:r>
            <a:r>
              <a:rPr lang="fa-IR" sz="1400" b="1" dirty="0" smtClean="0">
                <a:effectLst/>
              </a:rPr>
              <a:t>...</a:t>
            </a:r>
            <a:r>
              <a:rPr lang="en-US" sz="1400" b="1" dirty="0" smtClean="0">
                <a:effectLst/>
              </a:rPr>
              <a:t> …………n(114)</a:t>
            </a:r>
            <a:r>
              <a:rPr lang="en-US" sz="1400" dirty="0" smtClean="0">
                <a:effectLst/>
              </a:rPr>
              <a:t>N</a:t>
            </a:r>
            <a:br>
              <a:rPr lang="en-US" sz="1400" dirty="0" smtClean="0">
                <a:effectLst/>
              </a:rPr>
            </a:br>
            <a:endParaRPr lang="fa-IR" sz="1400" dirty="0">
              <a:effectLst/>
            </a:endParaRP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4525962"/>
          </a:xfrm>
        </p:spPr>
        <p:txBody>
          <a:bodyPr/>
          <a:lstStyle/>
          <a:p>
            <a:pPr algn="r" rtl="0"/>
            <a:r>
              <a:rPr lang="en-US" sz="1400" b="1" dirty="0" smtClean="0">
                <a:solidFill>
                  <a:srgbClr val="0070C0"/>
                </a:solidFill>
              </a:rPr>
              <a:t>:</a:t>
            </a:r>
            <a:r>
              <a:rPr lang="fa-IR" sz="1400" b="1" dirty="0" smtClean="0">
                <a:solidFill>
                  <a:srgbClr val="0070C0"/>
                </a:solidFill>
              </a:rPr>
              <a:t>سیزدهمین عدد</a:t>
            </a:r>
            <a:r>
              <a:rPr lang="en-US" sz="1400" b="1" dirty="0" smtClean="0">
                <a:solidFill>
                  <a:srgbClr val="0070C0"/>
                </a:solidFill>
              </a:rPr>
              <a:t/>
            </a:r>
            <a:br>
              <a:rPr lang="en-US" sz="1400" b="1" dirty="0" smtClean="0">
                <a:solidFill>
                  <a:srgbClr val="0070C0"/>
                </a:solidFill>
              </a:rPr>
            </a:br>
            <a:r>
              <a:rPr lang="ar-SA" sz="1400" b="1" dirty="0" smtClean="0"/>
              <a:t>ه</a:t>
            </a:r>
            <a:r>
              <a:rPr lang="fa-IR" sz="1400" dirty="0" smtClean="0"/>
              <a:t>اگر مجموع تعداد آیات شماره دار قرآن را بنویسم (۶۲۳۴)، بدنبال آن تعداد سوره ها</a:t>
            </a:r>
            <a:r>
              <a:rPr lang="en-US" sz="1400" dirty="0" smtClean="0"/>
              <a:t/>
            </a:r>
            <a:br>
              <a:rPr lang="en-US" sz="1400" dirty="0" smtClean="0"/>
            </a:br>
            <a:r>
              <a:rPr lang="fa-IR" sz="1400" dirty="0" smtClean="0"/>
              <a:t>دنبال آن شماره هر آیه در هر سوره، سپس در آخر تعداد آیات شماره دار قرآن را بنویسم (۶۲۳۴)، و تعداد سوره ها (۱۱۴)، عدد حاصل داراى ۱۲۴۷۹ رقم است، و بر ۱۹ قابل قسمت است</a:t>
            </a:r>
            <a:r>
              <a:rPr lang="en-US" sz="1400" dirty="0" smtClean="0"/>
              <a:t>.</a:t>
            </a:r>
            <a:br>
              <a:rPr lang="en-US" sz="1400" dirty="0" smtClean="0"/>
            </a:br>
            <a:r>
              <a:rPr lang="en-US" sz="1400" b="1" dirty="0" smtClean="0"/>
              <a:t>n(1),n(2),</a:t>
            </a:r>
            <a:r>
              <a:rPr lang="fa-IR" sz="1400" b="1" dirty="0" smtClean="0"/>
              <a:t>...</a:t>
            </a:r>
            <a:r>
              <a:rPr lang="en-US" sz="1400" b="1" dirty="0" smtClean="0"/>
              <a:t>,n(114) </a:t>
            </a:r>
            <a:r>
              <a:rPr lang="fa-IR" sz="1400" b="1" dirty="0" smtClean="0"/>
              <a:t>                                                                                         تعداد آیات سوره های قرآن</a:t>
            </a:r>
            <a:r>
              <a:rPr lang="en-US" sz="1400" dirty="0" smtClean="0"/>
              <a:t/>
            </a:r>
            <a:br>
              <a:rPr lang="en-US" sz="1400" dirty="0" smtClean="0"/>
            </a:br>
            <a:r>
              <a:rPr lang="en-US" sz="1400" b="1" dirty="0" smtClean="0"/>
              <a:t> </a:t>
            </a:r>
            <a:r>
              <a:rPr lang="en-US" sz="1400" dirty="0" smtClean="0"/>
              <a:t/>
            </a:r>
            <a:br>
              <a:rPr lang="en-US" sz="1400" dirty="0" smtClean="0"/>
            </a:br>
            <a:r>
              <a:rPr lang="en-US" sz="1400" dirty="0" smtClean="0"/>
              <a:t>S</a:t>
            </a:r>
            <a:r>
              <a:rPr lang="fa-IR" sz="1400" dirty="0" smtClean="0"/>
              <a:t>تعداد کل سوره ها قرآن</a:t>
            </a:r>
            <a:r>
              <a:rPr lang="en-US" sz="1400" dirty="0" smtClean="0"/>
              <a:t/>
            </a:r>
            <a:br>
              <a:rPr lang="en-US" sz="1400" dirty="0" smtClean="0"/>
            </a:br>
            <a:r>
              <a:rPr lang="en-US" sz="1400" dirty="0" smtClean="0"/>
              <a:t>N</a:t>
            </a:r>
            <a:r>
              <a:rPr lang="fa-IR" sz="1400" dirty="0" smtClean="0"/>
              <a:t>تعداد کل آیات قرآن</a:t>
            </a:r>
            <a:r>
              <a:rPr lang="en-US" sz="1400" dirty="0" smtClean="0"/>
              <a:t/>
            </a:r>
            <a:br>
              <a:rPr lang="en-US" sz="1400" dirty="0" smtClean="0"/>
            </a:br>
            <a:r>
              <a:rPr lang="fa-IR" sz="1400" b="1" dirty="0" smtClean="0"/>
              <a:t>۱۱۴ ۶۲۳۴ ۱۲۳۴۵۶ .... ۲۸۶ .... ۱۲۳۴۵ ۱۲۳۴۵۶۷ ۱۱۴ ۶۲۳۴</a:t>
            </a:r>
            <a:r>
              <a:rPr lang="en-US" sz="1400" dirty="0" smtClean="0"/>
              <a:t/>
            </a:r>
            <a:br>
              <a:rPr lang="en-US" sz="1400" dirty="0" smtClean="0"/>
            </a:br>
            <a:r>
              <a:rPr lang="en-US" sz="1400" b="1" dirty="0" smtClean="0"/>
              <a:t>    N    S   </a:t>
            </a:r>
            <a:r>
              <a:rPr lang="fa-IR" sz="1400" b="1" dirty="0" smtClean="0"/>
              <a:t>123</a:t>
            </a:r>
            <a:r>
              <a:rPr lang="en-US" sz="1400" b="1" dirty="0" smtClean="0"/>
              <a:t>…n(1) </a:t>
            </a:r>
            <a:r>
              <a:rPr lang="fa-IR" sz="1400" b="1" dirty="0" smtClean="0"/>
              <a:t>123</a:t>
            </a:r>
            <a:r>
              <a:rPr lang="en-US" sz="1400" b="1" dirty="0" smtClean="0"/>
              <a:t>…n(2)…….</a:t>
            </a:r>
            <a:r>
              <a:rPr lang="fa-IR" sz="1400" b="1" dirty="0" smtClean="0"/>
              <a:t>123</a:t>
            </a:r>
            <a:r>
              <a:rPr lang="en-US" sz="1400" b="1" dirty="0" smtClean="0"/>
              <a:t>…n(114)N    S   </a:t>
            </a:r>
            <a:r>
              <a:rPr lang="en-US" sz="1400" dirty="0" smtClean="0"/>
              <a:t/>
            </a:r>
            <a:br>
              <a:rPr lang="en-US" sz="1400" dirty="0" smtClean="0"/>
            </a:br>
            <a:r>
              <a:rPr lang="ar-SA" sz="1400" b="1" dirty="0" smtClean="0"/>
              <a:t> </a:t>
            </a:r>
            <a:r>
              <a:rPr lang="ar-SA" sz="1400" b="1" dirty="0" smtClean="0">
                <a:solidFill>
                  <a:srgbClr val="0070C0"/>
                </a:solidFill>
              </a:rPr>
              <a:t>چهاردهمین عدد</a:t>
            </a:r>
            <a:r>
              <a:rPr lang="fa-IR" sz="1400" b="1" dirty="0" smtClean="0">
                <a:solidFill>
                  <a:srgbClr val="0070C0"/>
                </a:solidFill>
              </a:rPr>
              <a:t>: </a:t>
            </a:r>
            <a:r>
              <a:rPr lang="fa-IR" sz="1400" dirty="0" smtClean="0"/>
              <a:t>عدد طویل دیگرى که داراى ۱۲۷۷۴ رقم است، به این شکل تشکیل میشود که شماره هر آیه در هر سوره را مینویسیم، بدنبال آن تعداد آیات هر سوره باضافه شماره آن سوره. سوره ۱ داراى ۷ آیه است، و مجموع ۷+۱ میشود ۸. بنابراین، عددى که نشان دهنده سوره ۱ است به این شکل است: ۸ ۱۲۳۴۵۶۷. از آنجاییکه سوره ۲ داراى ۲۸۶ آیه است، عددى که نشان دهنده سوره ۲ است به این شکل است: ۲۸۸ ۲۸۶ .... ۱۲۳۴۵. این عمل براى هر سوره در قرآن انجام میشود. عدد نهایى ۱۲۷۷۴ رقم است و بر ۱۹ قابل قسمت است</a:t>
            </a:r>
            <a:r>
              <a:rPr lang="en-US" sz="1400" dirty="0" smtClean="0"/>
              <a:t>.</a:t>
            </a:r>
            <a:br>
              <a:rPr lang="en-US" sz="1400" dirty="0" smtClean="0"/>
            </a:br>
            <a:r>
              <a:rPr lang="fa-IR" sz="1400" dirty="0" smtClean="0"/>
              <a:t>۱۲۰۲۳۴۵۶</a:t>
            </a:r>
            <a:r>
              <a:rPr lang="en-US" sz="1400" dirty="0" smtClean="0"/>
              <a:t> ....... </a:t>
            </a:r>
            <a:r>
              <a:rPr lang="fa-IR" sz="1400" dirty="0" smtClean="0"/>
              <a:t>۲۸۸۲۸۶</a:t>
            </a:r>
            <a:r>
              <a:rPr lang="en-US" sz="1400" dirty="0" smtClean="0"/>
              <a:t> ...... </a:t>
            </a:r>
            <a:r>
              <a:rPr lang="fa-IR" sz="1400" dirty="0" smtClean="0"/>
              <a:t>۱۲۳۴۵۸۱۲۳۴۵۶۷</a:t>
            </a:r>
            <a:r>
              <a:rPr lang="en-US" sz="1400" dirty="0" smtClean="0"/>
              <a:t/>
            </a:r>
            <a:br>
              <a:rPr lang="en-US" sz="1400" dirty="0" smtClean="0"/>
            </a:br>
            <a:r>
              <a:rPr lang="en-US" sz="1400" dirty="0" smtClean="0"/>
              <a:t>(</a:t>
            </a:r>
            <a:r>
              <a:rPr lang="fa-IR" sz="1400" dirty="0" smtClean="0"/>
              <a:t>۶</a:t>
            </a:r>
            <a:r>
              <a:rPr lang="en-US" sz="1400" dirty="0" smtClean="0"/>
              <a:t>+ </a:t>
            </a:r>
            <a:r>
              <a:rPr lang="fa-IR" sz="1400" dirty="0" smtClean="0"/>
              <a:t>۱۱۴</a:t>
            </a:r>
            <a:r>
              <a:rPr lang="en-US" sz="1400" dirty="0" smtClean="0"/>
              <a:t>) (</a:t>
            </a:r>
            <a:r>
              <a:rPr lang="fa-IR" sz="1400" dirty="0" smtClean="0"/>
              <a:t>۲۸۶</a:t>
            </a:r>
            <a:r>
              <a:rPr lang="en-US" sz="1400" dirty="0" smtClean="0"/>
              <a:t> +</a:t>
            </a:r>
            <a:r>
              <a:rPr lang="fa-IR" sz="1400" dirty="0" smtClean="0"/>
              <a:t>۲</a:t>
            </a:r>
            <a:r>
              <a:rPr lang="en-US" sz="1400" dirty="0" smtClean="0"/>
              <a:t> ) (</a:t>
            </a:r>
            <a:r>
              <a:rPr lang="fa-IR" sz="1400" dirty="0" smtClean="0"/>
              <a:t>۷+۱</a:t>
            </a:r>
            <a:r>
              <a:rPr lang="en-US" sz="1400" dirty="0" smtClean="0"/>
              <a:t>)</a:t>
            </a:r>
            <a:br>
              <a:rPr lang="en-US" sz="1400" dirty="0" smtClean="0"/>
            </a:br>
            <a:r>
              <a:rPr lang="fa-IR" sz="1400" b="1" dirty="0" smtClean="0"/>
              <a:t> </a:t>
            </a:r>
            <a:r>
              <a:rPr lang="en-US" sz="1400" dirty="0" smtClean="0"/>
              <a:t/>
            </a:r>
            <a:br>
              <a:rPr lang="en-US" sz="1400" dirty="0" smtClean="0"/>
            </a:br>
            <a:endParaRPr lang="fa-IR" sz="1400" dirty="0"/>
          </a:p>
        </p:txBody>
      </p:sp>
    </p:spTree>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857232"/>
            <a:ext cx="6781800" cy="4144962"/>
          </a:xfrm>
        </p:spPr>
        <p:txBody>
          <a:bodyPr>
            <a:scene3d>
              <a:camera prst="orthographicFront"/>
              <a:lightRig rig="threePt" dir="t"/>
            </a:scene3d>
            <a:sp3d extrusionH="57150">
              <a:bevelT w="38100" h="38100"/>
            </a:sp3d>
          </a:bodyPr>
          <a:lstStyle/>
          <a:p>
            <a:pPr algn="r"/>
            <a:r>
              <a:rPr lang="fa-IR" b="1" dirty="0" smtClean="0">
                <a:solidFill>
                  <a:srgbClr val="FF0000"/>
                </a:solidFill>
                <a:effectLst>
                  <a:outerShdw blurRad="50800" dist="38100" dir="2700000" algn="tl" rotWithShape="0">
                    <a:prstClr val="black">
                      <a:alpha val="40000"/>
                    </a:prstClr>
                  </a:outerShdw>
                </a:effectLst>
              </a:rPr>
              <a:t>و حروف مقطعه....</a:t>
            </a:r>
            <a:r>
              <a:rPr lang="fa-IR" b="1" smtClean="0">
                <a:solidFill>
                  <a:srgbClr val="FF0000"/>
                </a:solidFill>
                <a:effectLst>
                  <a:outerShdw blurRad="50800" dist="38100" dir="2700000" algn="tl" rotWithShape="0">
                    <a:prstClr val="black">
                      <a:alpha val="40000"/>
                    </a:prstClr>
                  </a:outerShdw>
                </a:effectLst>
              </a:rPr>
              <a:t/>
            </a:r>
            <a:br>
              <a:rPr lang="fa-IR" b="1" smtClean="0">
                <a:solidFill>
                  <a:srgbClr val="FF0000"/>
                </a:solidFill>
                <a:effectLst>
                  <a:outerShdw blurRad="50800" dist="38100" dir="2700000" algn="tl" rotWithShape="0">
                    <a:prstClr val="black">
                      <a:alpha val="40000"/>
                    </a:prstClr>
                  </a:outerShdw>
                </a:effectLst>
              </a:rPr>
            </a:br>
            <a:r>
              <a:rPr lang="fa-IR" b="1" smtClean="0">
                <a:solidFill>
                  <a:srgbClr val="FF0000"/>
                </a:solidFill>
                <a:effectLst>
                  <a:outerShdw blurRad="50800" dist="38100" dir="2700000" algn="tl" rotWithShape="0">
                    <a:prstClr val="black">
                      <a:alpha val="40000"/>
                    </a:prstClr>
                  </a:outerShdw>
                </a:effectLst>
              </a:rPr>
              <a:t/>
            </a:r>
            <a:br>
              <a:rPr lang="fa-IR" b="1" smtClean="0">
                <a:solidFill>
                  <a:srgbClr val="FF0000"/>
                </a:solidFill>
                <a:effectLst>
                  <a:outerShdw blurRad="50800" dist="38100" dir="2700000" algn="tl" rotWithShape="0">
                    <a:prstClr val="black">
                      <a:alpha val="40000"/>
                    </a:prstClr>
                  </a:outerShdw>
                </a:effectLst>
              </a:rPr>
            </a:br>
            <a:r>
              <a:rPr lang="fa-IR" b="1" dirty="0" smtClean="0">
                <a:solidFill>
                  <a:srgbClr val="FF0000"/>
                </a:solidFill>
                <a:effectLst>
                  <a:outerShdw blurRad="50800" dist="38100" dir="2700000" algn="tl" rotWithShape="0">
                    <a:prstClr val="black">
                      <a:alpha val="40000"/>
                    </a:prstClr>
                  </a:outerShdw>
                </a:effectLst>
              </a:rPr>
              <a:t/>
            </a:r>
            <a:br>
              <a:rPr lang="fa-IR" b="1" dirty="0" smtClean="0">
                <a:solidFill>
                  <a:srgbClr val="FF0000"/>
                </a:solidFill>
                <a:effectLst>
                  <a:outerShdw blurRad="50800" dist="38100" dir="2700000" algn="tl" rotWithShape="0">
                    <a:prstClr val="black">
                      <a:alpha val="40000"/>
                    </a:prstClr>
                  </a:outerShdw>
                </a:effectLst>
              </a:rPr>
            </a:br>
            <a:r>
              <a:rPr lang="fa-IR" b="1" dirty="0" smtClean="0">
                <a:solidFill>
                  <a:srgbClr val="002060"/>
                </a:solidFill>
                <a:effectLst>
                  <a:outerShdw blurRad="50800" dist="38100" dir="2700000" algn="tl" rotWithShape="0">
                    <a:prstClr val="black">
                      <a:alpha val="40000"/>
                    </a:prstClr>
                  </a:outerShdw>
                </a:effectLst>
              </a:rPr>
              <a:t>« ان فی ذالک لآیات لقوم یعقلون»</a:t>
            </a:r>
            <a:r>
              <a:rPr lang="fa-IR" b="1" dirty="0" smtClean="0">
                <a:effectLst>
                  <a:outerShdw blurRad="50800" dist="38100" dir="2700000" algn="tl" rotWithShape="0">
                    <a:prstClr val="black">
                      <a:alpha val="40000"/>
                    </a:prstClr>
                  </a:outerShdw>
                </a:effectLst>
              </a:rPr>
              <a:t/>
            </a:r>
            <a:br>
              <a:rPr lang="fa-IR" b="1" dirty="0" smtClean="0">
                <a:effectLst>
                  <a:outerShdw blurRad="50800" dist="38100" dir="2700000" algn="tl" rotWithShape="0">
                    <a:prstClr val="black">
                      <a:alpha val="40000"/>
                    </a:prstClr>
                  </a:outerShdw>
                </a:effectLst>
              </a:rPr>
            </a:br>
            <a:r>
              <a:rPr lang="fa-IR" b="1" dirty="0" smtClean="0">
                <a:effectLst>
                  <a:outerShdw blurRad="50800" dist="38100" dir="2700000" algn="tl" rotWithShape="0">
                    <a:prstClr val="black">
                      <a:alpha val="40000"/>
                    </a:prstClr>
                  </a:outerShdw>
                </a:effectLst>
              </a:rPr>
              <a:t/>
            </a:r>
            <a:br>
              <a:rPr lang="fa-IR" b="1" dirty="0" smtClean="0">
                <a:effectLst>
                  <a:outerShdw blurRad="50800" dist="38100" dir="2700000" algn="tl" rotWithShape="0">
                    <a:prstClr val="black">
                      <a:alpha val="40000"/>
                    </a:prstClr>
                  </a:outerShdw>
                </a:effectLst>
              </a:rPr>
            </a:br>
            <a:r>
              <a:rPr lang="fa-IR" b="1" dirty="0" smtClean="0">
                <a:effectLst>
                  <a:outerShdw blurRad="50800" dist="38100" dir="2700000" algn="tl" rotWithShape="0">
                    <a:prstClr val="black">
                      <a:alpha val="40000"/>
                    </a:prstClr>
                  </a:outerShdw>
                </a:effectLst>
              </a:rPr>
              <a:t/>
            </a:r>
            <a:br>
              <a:rPr lang="fa-IR" b="1" dirty="0" smtClean="0">
                <a:effectLst>
                  <a:outerShdw blurRad="50800" dist="38100" dir="2700000" algn="tl" rotWithShape="0">
                    <a:prstClr val="black">
                      <a:alpha val="40000"/>
                    </a:prstClr>
                  </a:outerShdw>
                </a:effectLst>
              </a:rPr>
            </a:br>
            <a:r>
              <a:rPr lang="fa-IR" b="1" dirty="0" smtClean="0">
                <a:solidFill>
                  <a:srgbClr val="00B050"/>
                </a:solidFill>
                <a:effectLst>
                  <a:outerShdw blurRad="50800" dist="38100" dir="2700000" algn="tl" rotWithShape="0">
                    <a:prstClr val="black">
                      <a:alpha val="40000"/>
                    </a:prstClr>
                  </a:outerShdw>
                </a:effectLst>
              </a:rPr>
              <a:t>و آخر دعواهم ان الحمدلله رب العالمین</a:t>
            </a:r>
            <a:endParaRPr lang="fa-IR" b="1" dirty="0">
              <a:solidFill>
                <a:srgbClr val="00B050"/>
              </a:solidFill>
              <a:effectLst>
                <a:outerShdw blurRad="50800" dist="38100" dir="2700000" algn="tl" rotWithShape="0">
                  <a:prstClr val="black">
                    <a:alpha val="40000"/>
                  </a:prst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fa-IR"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بعد اول </a:t>
            </a:r>
            <a:r>
              <a:rPr lang="fa-IR"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rPr>
              <a:t>   </a:t>
            </a:r>
            <a:endParaRPr lang="fa-I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Mitra" pitchFamily="2" charset="-78"/>
            </a:endParaRPr>
          </a:p>
        </p:txBody>
      </p:sp>
      <p:sp>
        <p:nvSpPr>
          <p:cNvPr id="3" name="Content Placeholder 2"/>
          <p:cNvSpPr>
            <a:spLocks noGrp="1"/>
          </p:cNvSpPr>
          <p:nvPr>
            <p:ph idx="1"/>
          </p:nvPr>
        </p:nvSpPr>
        <p:spPr>
          <a:xfrm>
            <a:off x="457200" y="2643182"/>
            <a:ext cx="8229600" cy="2005018"/>
          </a:xfrm>
        </p:spPr>
        <p:txBody>
          <a:bodyPr>
            <a:normAutofit fontScale="47500" lnSpcReduction="20000"/>
          </a:bodyPr>
          <a:lstStyle/>
          <a:p>
            <a:pPr algn="ctr" eaLnBrk="1" hangingPunct="1">
              <a:lnSpc>
                <a:spcPct val="150000"/>
              </a:lnSpc>
              <a:buFontTx/>
              <a:buNone/>
              <a:defRPr/>
            </a:pP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جسم تک بعدی مثل یک خط فقط </a:t>
            </a:r>
            <a:r>
              <a:rPr lang="fa-IR"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Mitra" pitchFamily="2" charset="-78"/>
              </a:rPr>
              <a:t>طول</a:t>
            </a: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دارد</a:t>
            </a: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a:t>
            </a:r>
          </a:p>
          <a:p>
            <a:pPr algn="ctr" eaLnBrk="1" hangingPunct="1">
              <a:lnSpc>
                <a:spcPct val="150000"/>
              </a:lnSpc>
              <a:buFontTx/>
              <a:buNone/>
              <a:defRPr/>
            </a:pPr>
            <a:endPar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a:p>
            <a:pPr algn="ctr" eaLnBrk="1" hangingPunct="1">
              <a:lnSpc>
                <a:spcPct val="150000"/>
              </a:lnSpc>
              <a:buFontTx/>
              <a:buNone/>
              <a:defRPr/>
            </a:pPr>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a:t>
            </a:r>
            <a:endParaRPr lang="fa-IR"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cxnSp>
        <p:nvCxnSpPr>
          <p:cNvPr id="5" name="Straight Connector 4"/>
          <p:cNvCxnSpPr/>
          <p:nvPr/>
        </p:nvCxnSpPr>
        <p:spPr>
          <a:xfrm>
            <a:off x="1143000" y="4648200"/>
            <a:ext cx="6858000" cy="1588"/>
          </a:xfrm>
          <a:prstGeom prst="line">
            <a:avLst/>
          </a:prstGeom>
          <a:ln w="38100">
            <a:solidFill>
              <a:schemeClr val="accent1">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214290"/>
            <a:ext cx="6316662" cy="774720"/>
          </a:xfrm>
        </p:spPr>
        <p:txBody>
          <a:bodyPr/>
          <a:lstStyle/>
          <a:p>
            <a:pPr algn="ctr"/>
            <a:r>
              <a:rPr lang="fa-IR" dirty="0" smtClean="0">
                <a:solidFill>
                  <a:srgbClr val="FF0000"/>
                </a:solidFill>
              </a:rPr>
              <a:t>بعد دوم</a:t>
            </a:r>
            <a:endParaRPr lang="fa-IR" dirty="0">
              <a:solidFill>
                <a:srgbClr val="FF0000"/>
              </a:solidFill>
            </a:endParaRPr>
          </a:p>
        </p:txBody>
      </p:sp>
      <p:sp>
        <p:nvSpPr>
          <p:cNvPr id="3" name="Content Placeholder 2"/>
          <p:cNvSpPr>
            <a:spLocks noGrp="1"/>
          </p:cNvSpPr>
          <p:nvPr>
            <p:ph idx="1"/>
          </p:nvPr>
        </p:nvSpPr>
        <p:spPr/>
        <p:txBody>
          <a:bodyPr/>
          <a:lstStyle/>
          <a:p>
            <a:r>
              <a:rPr lang="fa-IR" dirty="0" smtClean="0"/>
              <a:t>نقطه و خط تشکیل یک صفحه می دهد...</a:t>
            </a:r>
            <a:endParaRPr lang="fa-IR" dirty="0"/>
          </a:p>
        </p:txBody>
      </p:sp>
      <p:sp>
        <p:nvSpPr>
          <p:cNvPr id="10" name="Rectangle 9"/>
          <p:cNvSpPr/>
          <p:nvPr/>
        </p:nvSpPr>
        <p:spPr bwMode="auto">
          <a:xfrm>
            <a:off x="1071538" y="5429264"/>
            <a:ext cx="6786610" cy="714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10"/>
          <p:cNvSpPr/>
          <p:nvPr/>
        </p:nvSpPr>
        <p:spPr bwMode="auto">
          <a:xfrm>
            <a:off x="4357686" y="2928934"/>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5" name="Straight Arrow Connector 14"/>
          <p:cNvCxnSpPr/>
          <p:nvPr/>
        </p:nvCxnSpPr>
        <p:spPr bwMode="auto">
          <a:xfrm rot="5400000">
            <a:off x="1697233" y="2602561"/>
            <a:ext cx="2164064" cy="3092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4500562" y="3071810"/>
            <a:ext cx="3286148" cy="22145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lamic_form_of_green">
  <a:themeElements>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1190</TotalTime>
  <Words>3341</Words>
  <Application>Microsoft PowerPoint</Application>
  <PresentationFormat>On-screen Show (4:3)</PresentationFormat>
  <Paragraphs>298</Paragraphs>
  <Slides>79</Slides>
  <Notes>57</Notes>
  <HiddenSlides>0</HiddenSlides>
  <MMClips>1</MMClips>
  <ScaleCrop>false</ScaleCrop>
  <HeadingPairs>
    <vt:vector size="4" baseType="variant">
      <vt:variant>
        <vt:lpstr>Theme</vt:lpstr>
      </vt:variant>
      <vt:variant>
        <vt:i4>3</vt:i4>
      </vt:variant>
      <vt:variant>
        <vt:lpstr>Slide Titles</vt:lpstr>
      </vt:variant>
      <vt:variant>
        <vt:i4>79</vt:i4>
      </vt:variant>
    </vt:vector>
  </HeadingPairs>
  <TitlesOfParts>
    <vt:vector size="82" baseType="lpstr">
      <vt:lpstr>Default Design</vt:lpstr>
      <vt:lpstr>islamic_form_of_green</vt:lpstr>
      <vt:lpstr>1_Default Design</vt:lpstr>
      <vt:lpstr>Slide 1</vt:lpstr>
      <vt:lpstr>Slide 2</vt:lpstr>
      <vt:lpstr>Slide 3</vt:lpstr>
      <vt:lpstr>Slide 4</vt:lpstr>
      <vt:lpstr>Slide 5</vt:lpstr>
      <vt:lpstr>تعاریف و مثال هائی از بعد </vt:lpstr>
      <vt:lpstr>بدون بعد </vt:lpstr>
      <vt:lpstr>بعد اول    </vt:lpstr>
      <vt:lpstr>بعد دوم</vt:lpstr>
      <vt:lpstr> جسم دو بعدی</vt:lpstr>
      <vt:lpstr>Slide 11</vt:lpstr>
      <vt:lpstr>Slide 12</vt:lpstr>
      <vt:lpstr>بعد سوم ، جسم سه بعدی</vt:lpstr>
      <vt:lpstr>Slide 14</vt:lpstr>
      <vt:lpstr>بعد چهارم ،  اجسام چهار بعدی</vt:lpstr>
      <vt:lpstr>Slide 16</vt:lpstr>
      <vt:lpstr>Slide 17</vt:lpstr>
      <vt:lpstr>Slide 18</vt:lpstr>
      <vt:lpstr>بعد پنجم ، جسم پنج بعدی</vt:lpstr>
      <vt:lpstr>Slide 20</vt:lpstr>
      <vt:lpstr>Slide 21</vt:lpstr>
      <vt:lpstr>سوره اعراف آیه 143</vt:lpstr>
      <vt:lpstr>سوره قیامت</vt:lpstr>
      <vt:lpstr>Slide 24</vt:lpstr>
      <vt:lpstr>Slide 25</vt:lpstr>
      <vt:lpstr>Slide 26</vt:lpstr>
      <vt:lpstr>بعد چهارم و نحوه رویت و حضور اجسام 3 و 4 بعدی</vt:lpstr>
      <vt:lpstr>Slide 28</vt:lpstr>
      <vt:lpstr>سوره یونس </vt:lpstr>
      <vt:lpstr>سوره مجادله </vt:lpstr>
      <vt:lpstr>بعد چهارم: بنا و اساس عالم هستی بر علم است پس همه پدیده های طبیعی و ماوراء طبیعی باید بر پایه علم باشد. </vt:lpstr>
      <vt:lpstr>مقایسه زمان دربعد سوم و چهارم</vt:lpstr>
      <vt:lpstr>Slide 33</vt:lpstr>
      <vt:lpstr>پارادوکس دوقلوهای انشتین</vt:lpstr>
      <vt:lpstr>پارادوکس 2 قلوها  مثالی از سفر در بعد چهارم</vt:lpstr>
      <vt:lpstr>زمان در بعد چهارم</vt:lpstr>
      <vt:lpstr>بر اساس قرآن روز قیامت چقدر طول می کشد ؟</vt:lpstr>
      <vt:lpstr>زمان در بعد چهارم</vt:lpstr>
      <vt:lpstr>زمان در بعد چهارم</vt:lpstr>
      <vt:lpstr>هزار ماه شب قدر یعنی چه ؟</vt:lpstr>
      <vt:lpstr>شب قدر و بعد چهارم</vt:lpstr>
      <vt:lpstr>حتی وقتی مردیم زمان زندگی در زمین را هم در بعد چهارم حساب می کنیم. </vt:lpstr>
      <vt:lpstr> قرآن کریم : (آرى) شما مقدار كمى توقف كرديد اگر مى‏دانستيد !</vt:lpstr>
      <vt:lpstr>سوره احقاف</vt:lpstr>
      <vt:lpstr>سوره النازعات</vt:lpstr>
      <vt:lpstr>داستان عزیر پیامبر در قرآن</vt:lpstr>
      <vt:lpstr>Slide 47</vt:lpstr>
      <vt:lpstr>Slide 48</vt:lpstr>
      <vt:lpstr>معاد و فیزیک </vt:lpstr>
      <vt:lpstr>فرمول ریاضی معاد جسمانی</vt:lpstr>
      <vt:lpstr>معاد جسمانی</vt:lpstr>
      <vt:lpstr>معاد جسمانی</vt:lpstr>
      <vt:lpstr>Slide 53</vt:lpstr>
      <vt:lpstr> یعنی در زمان ثابت ، طول ، عرض و ارتفاع جسم عوض می شود</vt:lpstr>
      <vt:lpstr>بعد چهارم و جابجائی اجسام سه بعدی ( سوره نمل )</vt:lpstr>
      <vt:lpstr>Slide 56</vt:lpstr>
      <vt:lpstr>سرعت نور </vt:lpstr>
      <vt:lpstr>سوره سجده آیه 5</vt:lpstr>
      <vt:lpstr>آیه تعیین سرعت نور</vt:lpstr>
      <vt:lpstr>زمان = روز نجومی ( در رابطه با ستاره ها ) </vt:lpstr>
      <vt:lpstr>  فاصله = هزار سال از سالهائى است كه شما مى‏شمريد</vt:lpstr>
      <vt:lpstr>محاسبه سرعت نور در قرآن</vt:lpstr>
      <vt:lpstr>Slide 63</vt:lpstr>
      <vt:lpstr>سرعت سیر ملائکه:    طبق نظریه نسبیت وقتی چیزی سرعت بگیرد زمان برای او به نسبت ما کند احساس میشود و در دید ما خیلی طول میکشد.... زمان برای فرشته های در حال حرکت اسلام یک روز است و برای ما 50000 سال،خوب نظرتون چیه که برعکس عمل کنیم و سرعت یک فرشته قرآن را در حرکت به دستآوریم؟           همه میدانیم که فرمول اصلی انبساط زمان بر حسب سرعت این است:  که با یک این ور و آن ور کردن سرعت بر اساس انبساط میشود:  سال های قمری حدود 345 روز دارند یعنی میزان اختلاف زمان ما با یک فرشته در حال حرکت 50000*345 است. پس جایگزین میکنیم: </vt:lpstr>
      <vt:lpstr>یعنی یک مقدار ناچیز کمتر از سرعت نور که آنهم به قول یکی از سایتها حتماً به دلیل آن است که فرشته یک وجودی دارد و جرمش صفر نیست! </vt:lpstr>
      <vt:lpstr>الف ) روابط عددی بین لغات  ( اذکار ، تعبیر خواب ، و روابط ماهوی مانند عدد اتمی و جرم اتمی آهن در قرآن...)</vt:lpstr>
      <vt:lpstr>سختي: 114صبر: 114 محمد (صلوات الله عليه): 4شريعت (آموزه هاي حضرت محمد (ص)): 4 ساعه 48 بار – 24 بار تنها و 24 بار با پیشوند سجده 34 بار – تعداد دفعات سجده در 17 رکعت حسنات 180 بار سیئات 180  رسول و مشتقات  513 بار و نام 28 پیامبر 513 بار  رسل 368 بار و الناس 368 بار  محمد و احمد 5 بار   کلمه صلوات 5 سرور 4 بار و حزن 4 بار  الحر 4 بار و البرد 4 بار  حزب الله 3 و حزب الشیطان 3 بار  مصیبه 75 بار و شکر 75 بار  جهر 16 بار و علانیه 16 بار  شده 102 بار  صبر 102 بار  محبه 83 بار و طاعه 83 بار  ( ما احب الله من عصاه ) بر 20  ثواب 20 بار  جحیم 26 بار و عقاب  26 بار   </vt:lpstr>
      <vt:lpstr>حرث 14 بار  زراعت 14 بار اجر 108 بار عمل 108 بار ( لیس للانسان الا ما سعی ) ایمان و مشتقات 811 بار   علم و معرفت 811 بار  رحمن 57 بار   رحیم 114 بار  جزاء 117 بار و مغفره 234 بار  عسر 12 بار  یسر 36 بار  ونيز جالب خواهد بود به دفعاتي که کلمات زير در قرآن ظاهر شده اند نگاهي داشته باشيم: نماز: 5 ماه: 12 روز: 365 دريا : 32، زمين (خشکي): 13  آيا مي توان گفت که اينها همه بر حسب اتفاق در قرآن مجيد آمده است؟ </vt:lpstr>
      <vt:lpstr>ب) تعداد حروف و ارزش ابجدی پديده بى نظيرى که در قرآن وجود دارد، در هيچ کتاب نوشته دست بشر يافت نميشود. هر يک از عناصر قرآن داراى ترکيبى است رياضى: سوره ها، آيات، لغات، تعداد حروف، تعداد کلمات هم خانواده، تعداد و انواع اسم هاى الهى، همگى داراى ترکيبى خاص هستند. براى اولين بار در تاريخ، ما کتابى داريم با اثبات نويسندگى الهى- ترکيب رياضى ماوراء انسانى.   كلمه“ اسم “ 19 بار  ( و له الاسماء الحسنی ) برابر با ارزش ابجدی کلمه واحد 19 پس اين معجزه موضوع و هدف اصلى قرآن را که همان "يکتايى خدا" است، تاکيد مى کند. کلمه مبارکه " لا اله الا الله " 19 بار در قرآن آمده است   كلمه “ الله “ به حروف  ابجد 66 و تعداد حروف  سوره توحید 66 و اماعدد نوزده مخرج مشترک سراسر سيتم رياضى قرآن است. اين پديده خصوصا شگفت انگیز است وقتيکه در نظر داشته باشيم (۱) که قرآن در زمان جهالت و نادانى آشکار شد، و (۲) سوره ها و آيات وحى شده از نظر زمان و مکان وحى با هم فاصله بسيارى داشتند.  كلمه ‍‎‎‎‎‏“ اسم “ 19 باركلمه “ الله “ 2698بار(42*19)، كلمه “ الرحمن “ 57 بار (3*19) وكلمه “ الرحيم “ 114بار (6*19)ديده مي شود.   مسئله جالب اينكه در سوره اخلاص بعد از “قل هو الله احد “ جمله “ الله الصمد“ آمده در صورتي كه اگر “هو الصمد“ مي آمد ، جمله صحيح بود. از نظر دسترو زباني بايد “هو “ مي آمد اما با اين حال “الله“ آمده است ، اگر بجاي “الله“ “هو“ مي آمد ، سيستم رياضي قران بهم مي ريخت و اين مسئله شباهت زيادي دارد به همان “اخوان“ و “قوم“ در سوره “ق“. مانند بسم الله در سوره توبه  و بسم الله مجریها و مرسیها( نظم رحمن و رحیم بهم می ریخت ) ابتدا باید بدانیم که چرا عدد مورد توجه خداوند 19 است: </vt:lpstr>
      <vt:lpstr>19 ویژگی مهمی دارد که هیچ عدد دیگری آن ویژگی ها را ندارد: همانطور که میبینید 19 از ترکیب اولین عدد و آخرین عدد ساخته شده است؛  إِنَّا لِلَّهِ وَ إِنَّا إِلَيْهِ راجِعُونَ : همانا ابتدا از سوی خدا آمده ایم و در انتها به سوی او باز می گردیم. همچنین در آیه ی 3 سوره ی 57 (3 ×19) آمده است : هُوَ الْأَوَّلُ وَالْآخِرُ وَالظَّاهِرُ وَالْبَاطِنُ وَهُوَ بِكُلِّ شَيْءٍ عَلِيمٌ. همانطور که نمایان است در اینجا نیز خداوند خود را اول و آخر هر چیز معرفی میکند که    همه ی امور به اراده ی اوست. نکته ی جالب تر این است که اگر شماره ی این آیه را در 19 ضرب کنیم شماره ی سوره ی آن به دست می آید. همچنین در آیه ی 30 و 31 سوره ی مدثر(74) می توانیم دلایل وجود معجزه ی 19 را بیابیم: 30 و 31 سوره مدثر: "وَمَا جَعَلْنَا أَصْحَابَ النَّارِ إِلَّا مَلَائِكَةً وَمَا جَعَلْنَا عِدَّتَهُمْ إِلَّا فِتْنَةً لِّلَّذِينَ كَفَرُوا لِيَسْتَيْقِنَ الَّذِينَ أُوتُوا الْكِتَابَ وَيَزْدَادَ الَّذِينَ آمَنُوا إِيمَانًا وَلَا يَرْتَابَ الَّذِينَ أُوتُوا الْكِتَابَ وَالْمُؤْمِنُونَ وَلِيَقُولَ الَّذِينَ فِي قُلُوبِهِم مَّرَضٌ وَالْكَافِرُونَ مَاذَا أَرَادَ اللَّهُ بِهَذَا مَثَلًا كَذَلِكَ يُضِلُّ اللَّهُ مَن يَشَاء وَيَهْدِي مَن يَشَاء وَمَا يَعْلَمُ جُنُودَ رَبِّكَ إِلَّا هُوَ وَمَا هِيَ إِلَّا ذِكْرَى لِلْبَشَرِ" بر آن (دوزخ) نوزده (نگهبان) است (30)  "علیها تسعه عشر“ </vt:lpstr>
      <vt:lpstr>و ما موكلان آتش را جز فرشتگان نگردانيديم و شماره آنها را جز آزمايشى براى كسانى كه كافر شده‏اند قرار نداديم تا آنان كه اهل كتابند يقين به هم رسانند و ايمان كسانى كه ايمان آورده‏اند افزون گردد و آنان كه كتاب به ايشان داده شده و (نيز) مؤمنان به شك نيفتند و تا كسانى كه در دلهايشان بيمارى است و كافران بگويند خدا از اين وصف‏كردن چه چيزى را اراده كرده است اين گونه خدا هر كه را بخواهد بيراه مى‏گذارد و هر كه را بخواهد هدايت مى كند و (شماره) سپاهيان پروردگارت را جز او نمى‏داند و اين (آيات) جز تذكارى براى بشر نيست (31) . پس عدد 19 بعبارتی امضاء الکترونیکی خالق بر روی هر آنچه که خلق کرده است می باشد . 1- اولين آيه قرآن « بسم الله الرحمن الرحيم » داراي 19 حرف عربي است.  2- قرآن مجيد از 114 سوره تشكيل شده است و اين عدد به 19 قسمت است (6× 19) . 3- اولين سوره اي كه نازل شده است سوره علق (شماره96) نوزدهمين سوره از آخر قرآن است ، 19 آیه دارد شامل 304 حرف دارد ( 19*16) .  4- سوره علق 19 آيه دارد. آخرین سوره نصر شامل 19 کلمه ، و اولین آیه آن نیز 19 حرف دارد . 5- سوره علق 285 حرف (15× 19) دارد .  6- اولين باركه جبرئيل امين با قرآن فرود آمد 5 آيه اولي سوره علق را آورد كه شامل 19 كلمه است.  </vt:lpstr>
      <vt:lpstr>7- اين 19 كلمه ، 76 حرف (4× 19) دارد .  8-دومين باري كه جبرئيل امين فرود آمد 9 آيه اولي سوره قلم (شماره 68) را آورده كه شامل 38 كلمه است. (2 × 19) .  9- سومين باركه جبرئيل امين فرود آمد 10 آيه اولي سوره مزمل (شماره 73) را آورد كه شامل 57 كلمه است. (3× 19).  10- چهارمين باركه جبرئيل فرود آمد 30 آيه اولي سوره مدثر (شماره 74) را آورد كه آخرين آيه آن « بر آن دوزخ 19 فرشته موكلند» مي باشد. (آيه 30) .  11- پنجمين بار كه جبرئيل فرود آمد اولين سوره كامل « فاتحه الكتاب» را آورد كه با اولين بيانيه قرآن بسم الله الرحمن الرحيم (19 حرف) اغاز مي شود . اين بيانيه 19 حرفي بالفاصله بعد از نزول آيه «برآن دوزخ 19 فرشته موكلند» نازل شد . اين مراتب گواهي ارتباط آري از شبهه آيه 30 سوره مدثر(عدد 19) و اولين بيانيه قرآن «بسم الله الرحمن الرحيم» (عدد 19) با سيستم اعداي اعجاز آميز است كه بر عدد 19 بنا نهاده شده است. 12-ما بين"بسم الله الرحمن الرحيم" جا افتاده (سوره ۹) و تکرار مجدد آن در (سوره ۲۷)، تعداد ۱۹ سوره وجود دارد. مجموع کلمات بین دو بسم الله 342 ( 19*18)         </vt:lpstr>
      <vt:lpstr>ترکیب عددى ماوراء انسانى بیایید براى هر سوره شماره هر آیه قرآن را بعد از تعداد آیات در آن سوره بنویسم. سوره ۱ که شامل هفت آیه است به این شکل نشان داده خواهد شد، ۱۲۳۴۵۶۷ ۷. در اینجا میخواهیم با نوشتن شماره آیات پهلوى هم عدد بزرگى بدست آوریم. براى پیدا کردن عددى که نماینده سوره ۲ است، ابتدا تعداد آیات در این سوره را مینویسیم، ۲۸۶، سپس شماره هر آیه را پهلوى هم. بنابراین، عدد نشان دهنده سوره ۲ به این شکل در مى آید ۲۸۶ ۲۸۵ ۲۸۴ ..........۱۲۳۴۵ ۲۸۶. دو عددى که نشان دهنده دو سوره هستند:  ۲۸۶ ۲۸۵ ۲۸۴ ...........۱۲۳۴۵ ۲۸۶ و ۱۲۳۴۵۶۷ ۷ این دو عدد را در کنار هم قرار میدهیم تا یک عدد تشکیل دهند، در نتیجه عدد زیر حاصل میشود: ۲۸۶ ۲۸۵ ۲۸۴ ..........۵ ۴ ۳ ۲ ۱ ۲۸۶ ۷ ۶ ۵ ۴ ۳ ۲ ۱ ۷ این عمل را براى همه سوره هاى قرآن انجام میدهیم، بنابراین عدد بسیار طویلى بدست مى آوریم که شامل همه آیات قرآن است. عددى که نشان دهنده همه قرآن است، بر عدد ۱۹ قابل قسمت است، و شامل ۱۲۶۹۲ رقم است که همچنین بر ۱۹ قابل قسمت است. n(1),n(2),...,n(114)                                                                                          تعداد آیات سوره های قرآن  ۱۲۳۴۵۶ ۶ ۱۲۳۴۵ ۵ .......۲۸۶ ......۱۲۳۴۵ ۲۸۶ ۱۲۳۴۵۶۷ ۷ n(1)123…n(1)n(2)123…n(2)…………….n(114)123…n(114) اولین عدد:این عدد بسیار طویل داراى ۱۲۶۹۲ رقم است (۶۶۸×19) و شامل همه سوره ها در قرآن ایت. ابتدا تعداد آیات در سوره، و سپس شماره آیات. برنامه کامپیوترى خاصى که اعداد بسیار بزرگ را تقسیم میکند، نشان داده که این عدد طویل بر ۱۹ قابل قسمت است.  حالا بجاى اینکه مجموع شماره آیات در هر سوره را قبل از شماره آیات قرار دهید، بیایید این مرتبه آنها را بعد از شماره آیات قرار دهیم. بنابراین، عدد نشان دهنده سوره ۱ به این شکل در مى آید ۷ ۱۲۳۴۵۶۷ ، بجاى ۱۲۳۴۵۶۷ ۷، و عدد جدید براى سوره ۲ به این شکل خواهد بود ۲۸۶ ۲۸۶ ۲۸۵ ۲۸۴ ....... ۱۲۳۴۵ بجاى ۲۸۴۲۸۵۲۸۶ .......۱۲۳۴۵ ۲۸۶. عدد نشان دهنده این دو سوره به شکل زیر خواهد بود: ۲۸۶ ۲۸۶ ۲۸۵ ۲۸۴ ........۵ ۴ ۳ ۲ ۱ و ۷ ۷ ۶ ۵ ۴ ۳ ۲ ۱ این دو عدد را در کنار هم قرار میدهیم تا یک عدد طویل حاصل شود که نشانگر ۲ سوره اول است و به این شکل خواهد بود: ۲۸۶ ۲۸۶ ۲۸۵ ۲۸۴........ ۵ ۴ ۳ ۲ ۱ ۷ ۷ ۶ ۵ ۴ ۳ ۲ ۱ از آنجاییکه ما مجموع آیات هر سوره را در آخر هر سوره قرار میدهیم، باید جمع کل تعداد آیات (۶۲۳۴) را در آخر قرآن قرار دهیم. بنابراین، آخرین اعداد نشان دهنده آخرین سوره (۶ ۱۲۳۴۵۶ ) است، بدنبال آن، جمع کل تعداد آیات در قرآن (۶۲۳۴): ۶۲۳۴ ۶ ۶ ۵ ۴ ۳ ۲ ۱ &lt;&lt;&lt; ۶۲۳۴ و ۶ ۶ ۵ ۴ ۳ ۲ ۱ با قرار دادن همه آیات سوره ها با یکدیگر، عدد طویلى حاصل میشود که داراى ۱۲۶۹۶ رقم است و بر ۱۹ قابل قسمت است. ۶۲۳۴ ۶ ۱۲۳۴۵۶ ۵ ۱۲۳۴۵......۲۸۶ ۲۸۶.....۱۲۳۴۵ ۷ ۱۲۳۴۵۶۷ 123…n(1)n(1)123…n(2)n(2)…………….123…n(114)n(114) </vt:lpstr>
      <vt:lpstr>دومین عدد: شماره هر آیه در هر سوره و بدنبال آن تعداد آیات در هر سوره. آخرین ۱۱ رقم نشان داده شده در اینجا، ۶ آیه آخرین  سوره است، و بدنبال آن تعداد آیاتش (۶)، بدنبالش جمع کل تعداد آیا شماره دار در قرآن (۶۲۳۴). عدد کامل و طویل بر ۱۹ حال شماره هر سوره را هم بحساب مى آوریم شماره هر آیه در هر سوره را بنویسید، بدنبال آن شماره سوره، بدنبال آن تعداد آیات در سوره. بنابراین، عددى که نماینده سوره ۱ است به  این شکل است: ۷ ۱ ۷ ۶ ۵ ۴ ۳ ۲ ۱ عددى که نماینده سوره ۲ است به این شکل است: ۲۸۶ ۲ ۲۸۶ ۲۸۵ ۲۸۴ .... ۵ ۴ ۳ ۲ ۱ عددى که  نماینده آخرین سوره است (۱۱۴) به این شکل است: ۶ ۱۱۴ ۶ ۵ ۴ ۳ ۲ ۱ دوباره جمع کل تعداد آیات (۶۲۳۴) به آخر اضافه میشود. این عدد که نشان دهنده همه قرآن است بر ۱۹ قابل قسمت است: n(1),n(2),...,n(114)                                                                                          تعداد آیات سوره های قرآن s(1),s(2),…,s(114)         شماره سوره ها ۶۲۳۴ ۶ ۱۱۴ ۱۲۳۴۵۶ ...... ۲۸۶ ۲ ۲۸۶ ......۱۲۳۴۵ ۷ ۱ ۱۲۳۴۵۶۷ 123…n(1)s(1)123…n(2)s(2)…………….123…n(114)s(114) سومین عدد: شماره هر آیه، بدنبال آن شماره سوره، سپس تعداد آیات در سوره. جمع کل تعداد آیات شماره دار بر آخر اضافه میشود. عددطویل(۱۲۹۳۰ رقمى ) بر ۱۹ قابل قسمت است. بجاى قرار دادن تعداد آیات در هر سوره در آخر سوره، حال تعداد آیات را در ابتداى سوره قرار میدهیم. بنابراین، عدد نشاو دهنده سوره ۱ به این شکل است: ۱ ۱۲۳۴۵۶۷ ۷، بجاى ۷ ۱ ۱۲۳۴۵۶۷، و عدد نشان دهنده سوره ۲ به این شکل است: ۲ ۲۸۶ ۲۸۵ ۲۸۴ ..... ۱۲۳۴۵ ۲۸۶، بجاى ۲۸۶ ۲ ۲۸۶ ۲۸۵ ۲۸۴ ....۱۲۳۴۵. این عدد بسیار طویل که نشان دهنده همه قرآن است بر ۱۹ قابل قسمت است.   n(1),n(2),...,n(114)                                                                                          تعداد آیات سوره های قرآن s(1),s(2),…,s(114)         شماره سوره ها ۶۲۳۴ ۱۱۴ ۱۲۳۴۵۶ ۶.....۲ ۲۸۶ ...... ۱۲۳۴۵ ۱۲۸۶ ۱ ۱۲۳۴۵۶۷ ۷ n(1)123…n(1) s(1)n(2)123…n(2)s(2) …………….n(114)123…n(114)s(114) چهارمین عدد: تعداد آیات در هر سوره و بدنبال آن شماره هر آیه، سپس شماره سوره. آخرین ۱۴ رقم نشان داده شده در بالا، تعداد آیات است در آخرین سوره (۶) بدنیال آن شماره شش آیه (۱۲۳۴۵۶)، بدنبال آن شماره سوره (۱۱۴)، سپس مجموع تعداد آیات شماره دار در قرآن. این عدد طویل (شمامل ۱۲۹۳۰ رقم) بر ۱۹ قابل قسمت است. حالا شماره هر آیه در هر سوره را بنویسید، بدنبال آن مجموع شماره آیات براى هر سوره. سوره۱ داراى ۷ آیه است، و مجموع شماره آیات آن میشود ۲۸=۷+۶+۵+۴+۳+۲+۱. بنابراین، عدد نشان دهنده سوره ۱ به این شکل است: ۲۸ ۱۲۳۴۵۶۷ . مجموع شماره آیات سوره ۲ میشود ۴۱۰۴۱ ۲۸۶ ۲۸۵ ۲۸۴ ..... ۱۲۳۴۵ عدد نشان دهنده آخرین سوره که داراى ۶ آیه است به این شکل است: ۲۱ ۱۱۲۳۴۵۶ زیرا ۲۱=۶ +۵+۴+۳+۲+۱. </vt:lpstr>
      <vt:lpstr>عدد کامل نشان دهنده همه قرآن داراى ۱۲۳۴۵۶ رقم است و بر ۱۹ قابل قسمت است. به این شکل میشود: n(1),n(2),...,n(114)                                                                                          تعداد آیات سوره های قرآن sn(1),sn(2),…,sn(114) مجموع شماره سوره ها ۲۱ ۱۲۳۴۵۶ ... ۴۱۰۴۱ ۲۸۴۲۸۵۲۸۶ ... ۱۲۳۴۵ ۲۸ ۱۲۳۴۵۶۷  123…n(1)sn(1)123…n(2)sn(2)…………….123…n(114)sn(114)  پنچمین عدد: شماره هر آیه در هر سوره و بدنبال آن مجموع شماره آیات. عدد طویل داراى ۱۲۸۲۶ رقم است، و بر ۱۹ قابل قسمت است. قابل توجه است که اگر ترتیب شماره آیات و مجموع شماره آیات را در "پنچمین عدد" که در بالا نشان داده شده است، بر عکس کنیم، یعنى مجموع شماره آیات را قبل از سوره قرار دهیم، عدد طویل حاصل هنوز بر ۱۹ قابل قسمت است. n(1),n(2),...,n(114)                                                                                          تعداد آیات سوره های قرآن sn(1),sn(2),…,sn(114) مجموع شماره سوره ها ۱۲۳۴۵۶ ...... ۲۸۵۲۸۶ ...... ۱۲۳۴۵ ۴۱۰۴۱ ۱۲۳۴۵۶۷ ۲۸ sn(1)123…n(1)sn(2)123…n(2)…………….sn(114)123…n(114) ششمین عدد: با قرار دادن مجموع شماره آیات در ابتداى هر سوره، بجاى قرار داد آن در آخر، عددى طویل حاصل میشود (دارارى ۱۲۸۳۶ رقم) که آن هم بر ۱۹ قابل قسمت است. حتى اگر سوره ها را از آخر بنویسیم، یعنى ترتیب سوره ها را بر عکس کنیم، از آخرین سوره شروع کنیم، تا اولین سوره و مجموع شماره آیات را بعد از آیات هر سوره قرار دهیم، عدد حاصل هنوز بر ۱۹ قابل قسمت است. n(1),n(2),...,n(114)                                                                                          تعداد آیات سوره های قرآن sn(1),sn(2),…,sn(114) مجموع شماره سوره ها ۲۸ ۱۲۳۴۵۶۷ ۴۱۰۴۱ ۲۸۶ ... ۱۲۳۴۵ .. ۱۵ ۱۲۳۴۵ ۲۱ ۱۲۳۴۵۶ 123…n(114)sn(114)123…n(113)sn(113)…………….123…n(1 )sn(1) هفتمین عدد: بر عکس کردن ترتیب سوره ها- شروع با آخرین سوره و پایان با اولین سوره- و نوشتن شماره هر آیه، و قرار دادن مجموع شماره آیات هر سوره بعد از آیاتش، حاصل عدد طویلى میشود که داراى ۱۲۸۳۶ رقم است. این عدد بر ۱۹ قابل قسمت است. مجموع شماره آیات را براى همه قرآن بنویسید(۳۳۳۴۱۰)، بدنبال آن جمع کل تعداد آیات شماره دار در قرآن (۶۲۳۴)، سپس تعداد سوره ها (۱۱۴). سپس هر سوره با شماره آن و بدنبال آن تعداد آیاتش نشان داده میشود. اعدادى که نشان دهنده سوره ۱ و ۲ هستند میشود ۷۱ و ۲۸۶ ۲، عدد کامل که همه سوره هاى قرآن را در بر دارد شامل ۴۷۴ رقم است و بر ۱۹ قابل قسمت است- به این شکل:</vt:lpstr>
      <vt:lpstr>n(1),n(2),...,n(114)                                                                                          تعداد آیات سوره های قرآن s(1),s(2),…,s(114)         شماره سوره ها M  مجموع همه آیات قرآن     Sتعداد کل سوره ها قرآن Nتعداد کل آیات قرآن ۶ ۱۱۴ ۵ ۱۱۳ ... ۲۰۰ ۳ ۲۸۶ ۲ ۷ ۱ ۱۱۴ ۶۲۳۴ ۳۳۳۴۱۰ M  N  S  s(1)n(1)s(2)n(2)….s(114)n(114) هشتمین عدد: مجموع کل شماره آیات (۳۳۳۴۱۰)، بدنبال آن تعداد آیات شماره دار (۶۲۳۴)، تعداد سوره ها (۱۱۴)، سپس شماره سوره ها و تعداد آیات هر سوره. حالا ترتیب شماره سوره و تعداد آیات آنرا آنطور که در "هشتمین عدد" نشان داده شده است بر عکس میکنیم. بنابراین، اعدادى که نشان دهنده دو سوره اول است به این شکل میشود: ۱ ۷ و ۲۸۶ ۲، عدد کامل همچنین داراى ۴۷۴ رقم است و هنوز بر ۱۹ قابل قسمت است. و به این شکل است: n(1),n(2),...,n(114)                                                                                          تعداد آیات سوره های قرآن s(1),s(2),…,s(114)         شماره سوره ها M  مجموع همه آیات قرآن     Sتعداد کل سوره ها قرآن Nتعداد کل آیات قرآن ۱۱۴ ۶ ۱۱۳ ۵ ..... ۳ ۲۰۰ ۲ ۲۸۶ ۱ ۷ ۱۱۴ ۶۲۳۴ ۳۳۳۴۱۰  M  N  S  n(1)s(1)n(2)s(2)….n(114)s(114) نهمین عدد: با عوض کردن ترتیب شماره سوره و تعداد آیات، هنوز عدد طویلى حاصل میشود که بر ۱۹ قابل قسمت است. اگر مجموع شماره آیات سوره ۱ (۲۸) را بنویسم، بدنبال آن مجموع شماره آیات سوره ۲ (۴۱۰۴۱)، و همینطور تا آخر قرآن دادمه دهیم، و جمع کل شماره آیات (۳۳۳۴۱۰) را در آخر قرار دهیم، عدد طویل حاصل (دهمین عدد) داراى ۲۷۷ رقم است، و بر ۱۹ قابل قسمت است. sn(1),sn(2),…,sn(114) مجموع شماره سوره ها M  مجموع همه آیات قرآن     ۳۳۳۴۱۰ ۲۱ ۱۵ ......... ۲۰۱۰۰ ۴۱۰۴۱ ۲۸ sn(1)sn(2),………….…,sn(114) M دهمین عدد:مجموع شماره آیات هر سوره قرآن، پهلوى یکدیگز نوشته شده است، و در آخر آن جمع کل شماره آیات (۳۳۳۴۱۰). این عدد طویل (۲۷۷ رقمى ) بر ۱۹ قابل قسمت است. اگر تعداد سوره هاى قرآن را بنویسم (۱۱۴)، بدنبال آن مجموع تعداد آیات شماره دار (۶۲۳۲) بدنبال آن شماره هر سوره و جمجوع شماره آیات آن سوره، عدد طویل که حاصل میشود (۶۱۲ رقمى ) بر ۱۹ قابل قسمت است.</vt:lpstr>
      <vt:lpstr>   n(1),n(2),...,n(114)                                                                                          تعداد آیات سوره های قرآن sn(1),sn(2),…,sn(114) مجموع شماره سوره ها Sتعداد کل سوره ها قرآن Nتعداد کل آیات قرآن ۲۱ ۱۱۴ ۱۵ ۱۱۳ .... ۲۰۱۰۰ ۳ ۴۱۰۴۱ ۲ ۲۸ ۱ ۶۲۳۴ ۱۱۴   S   N  n(1)sn(1) n(2)sn(2)…….n(114)sn(114)  یازدهمین عدد: از تعداد سوره ها، بدنبال آن مجموع تعداد آیات شماره دار، سپس شماره هر سوره و مجموع شماره آیات آن، این عدد (۶۱۲ رقمى ) حاصل میشود که بر ۱۹ قابل قسمت است. بخاطر اینکه مبادا کسى فکر کند که هیچکدام از اجزاء قرآنى با این کد ریاضى هیبت انگیز بدون محافظ رها شده است، پس بیاید به اجزاء بیشترى توجه کنیم. اگر تعداد سوره ها را بنویسیم (۱۱۴)، بدنبال آن مجموع تعداد آیات شماره دار، بدنبال آن جمع کل شماره همه آیات قرآن (۳۳۳۴۱۰ )، بدنبال آن شماره هر سوره و آیات آن، عدد طویلى بدست مى آوریم (۱۲۷۱۲) رقمى ) که بر ۱۹ قسمت است n(1),n(2),...,n(114)                                                                                          تعداد آیات سوره های قرآن s(1),s(2),…,s(114)         شماره سوره ها Sتعداد کل سوره ها قرآن Nتعداد کل آیات قرآن ۱۲۳۴۵۶ ۱۱۴ ............................. ۱۲۳۴۵۶۷ ۱ ۳۳۳۴۱۰ ۶۲۳۴ ۱۱۴     S   N  M  s(1)123…n(1) s(2)123…n(2)…….s(114)123…n(114)   دوزادهمین عدد:اگر تعداد آیات هر سوره را پهلوى یکدیگر بنویسیم، عددى بدست مى آوریم با ۲۳۵ رقم که بر ۱۹ قابل قسمت است. براى انجام این کار، مجموع تعداد آیات شماره دار قرآن را بنویسید (۶۲۳۴)، بدنبال آن تعداد آیات در هر سوره، و در آخر جمع کل تعداد آیات شماره دار در قرآن. عدد طویل حاصل بصورت زیر است: n(1),n(2),...,n(114)                                                                                          تعداد آیات سوره های قرآن Nتعداد کل آیات قرآن ۶۲۳۴ ۶ ۶ ۴ ۵ ........ ۱۲۷ ......... ۱۷۶ ۲۰۰ ۱۸۶ ۷ ۶۲۳۴ (مجموع آیات) (۴ سوره آخر) (سوره ۹ ) (۴ سوره اول) (تعداد آیات )  N      n(1) n(2) ... …………n(114)N </vt:lpstr>
      <vt:lpstr>:سیزدهمین عدد هاگر مجموع تعداد آیات شماره دار قرآن را بنویسم (۶۲۳۴)، بدنبال آن تعداد سوره ها دنبال آن شماره هر آیه در هر سوره، سپس در آخر تعداد آیات شماره دار قرآن را بنویسم (۶۲۳۴)، و تعداد سوره ها (۱۱۴)، عدد حاصل داراى ۱۲۴۷۹ رقم است، و بر ۱۹ قابل قسمت است. n(1),n(2),...,n(114)                                                                                          تعداد آیات سوره های قرآن   Sتعداد کل سوره ها قرآن Nتعداد کل آیات قرآن ۱۱۴ ۶۲۳۴ ۱۲۳۴۵۶ .... ۲۸۶ .... ۱۲۳۴۵ ۱۲۳۴۵۶۷ ۱۱۴ ۶۲۳۴     N    S   123…n(1) 123…n(2)…….123…n(114)N    S     چهاردهمین عدد: عدد طویل دیگرى که داراى ۱۲۷۷۴ رقم است، به این شکل تشکیل میشود که شماره هر آیه در هر سوره را مینویسیم، بدنبال آن تعداد آیات هر سوره باضافه شماره آن سوره. سوره ۱ داراى ۷ آیه است، و مجموع ۷+۱ میشود ۸. بنابراین، عددى که نشان دهنده سوره ۱ است به این شکل است: ۸ ۱۲۳۴۵۶۷. از آنجاییکه سوره ۲ داراى ۲۸۶ آیه است، عددى که نشان دهنده سوره ۲ است به این شکل است: ۲۸۸ ۲۸۶ .... ۱۲۳۴۵. این عمل براى هر سوره در قرآن انجام میشود. عدد نهایى ۱۲۷۷۴ رقم است و بر ۱۹ قابل قسمت است. ۱۲۰۲۳۴۵۶ ....... ۲۸۸۲۸۶ ...... ۱۲۳۴۵۸۱۲۳۴۵۶۷ (۶+ ۱۱۴) (۲۸۶ +۲ ) (۷+۱)   </vt:lpstr>
      <vt:lpstr>و حروف مقطعه....   « ان فی ذالک لآیات لقوم یعقلون»   و آخر دعواهم ان الحمدلله رب العالمین</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IK</cp:lastModifiedBy>
  <cp:revision>99</cp:revision>
  <dcterms:created xsi:type="dcterms:W3CDTF">2003-01-12T21:36:23Z</dcterms:created>
  <dcterms:modified xsi:type="dcterms:W3CDTF">2014-04-28T04:16:26Z</dcterms:modified>
</cp:coreProperties>
</file>