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6067E9-93D5-4890-B67D-201BAC40F27D}">
          <p14:sldIdLst>
            <p14:sldId id="258"/>
          </p14:sldIdLst>
        </p14:section>
        <p14:section name="Untitled Section" id="{8BD66585-B934-4FDA-AD1E-617AC5DC52AD}">
          <p14:sldIdLst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02" autoAdjust="0"/>
    <p:restoredTop sz="94660"/>
  </p:normalViewPr>
  <p:slideViewPr>
    <p:cSldViewPr>
      <p:cViewPr varScale="1">
        <p:scale>
          <a:sx n="73" d="100"/>
          <a:sy n="73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02069-510E-43CF-9A6A-4BD7148E4AAE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986EE-C1F0-434B-BDCB-C7A23F05A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3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86EE-C1F0-434B-BDCB-C7A23F05AE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04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86EE-C1F0-434B-BDCB-C7A23F05AE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5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23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9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3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0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1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2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3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27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7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4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AB7B5-123E-4C71-A837-53D9D500353F}" type="datetimeFigureOut">
              <a:rPr lang="en-US" smtClean="0"/>
              <a:t>10/10/2004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3A673-B815-43FF-B00F-1B6EFB3C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5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7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دلایل نادرست </a:t>
            </a:r>
            <a:r>
              <a:rPr lang="fa-IR" b="1" dirty="0" smtClean="0">
                <a:solidFill>
                  <a:srgbClr val="FF0000"/>
                </a:solidFill>
              </a:rPr>
              <a:t>ازدواج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a-IR" b="1" dirty="0" smtClean="0">
                <a:solidFill>
                  <a:srgbClr val="FFC000"/>
                </a:solidFill>
              </a:rPr>
              <a:t>فشار</a:t>
            </a:r>
          </a:p>
          <a:p>
            <a:pPr marL="0" indent="0" algn="ctr">
              <a:buNone/>
            </a:pPr>
            <a:r>
              <a:rPr lang="fa-IR" b="1" dirty="0" smtClean="0"/>
              <a:t> تنهایی</a:t>
            </a:r>
          </a:p>
          <a:p>
            <a:pPr marL="0" indent="0" algn="ctr">
              <a:buNone/>
            </a:pPr>
            <a:r>
              <a:rPr lang="fa-IR" b="1" dirty="0" smtClean="0">
                <a:solidFill>
                  <a:srgbClr val="FF0000"/>
                </a:solidFill>
              </a:rPr>
              <a:t> گرسنگی جنسی وعاطفی</a:t>
            </a:r>
          </a:p>
          <a:p>
            <a:pPr marL="0" indent="0" algn="ctr">
              <a:buNone/>
            </a:pPr>
            <a:r>
              <a:rPr lang="fa-IR" b="1" dirty="0" smtClean="0"/>
              <a:t> </a:t>
            </a:r>
            <a:r>
              <a:rPr lang="fa-IR" b="1" dirty="0" smtClean="0">
                <a:solidFill>
                  <a:srgbClr val="0070C0"/>
                </a:solidFill>
              </a:rPr>
              <a:t>احساس گناه </a:t>
            </a:r>
          </a:p>
          <a:p>
            <a:pPr marL="0" indent="0" algn="ctr">
              <a:buNone/>
            </a:pPr>
            <a:r>
              <a:rPr lang="fa-I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a-IR" b="1" dirty="0" smtClean="0">
                <a:solidFill>
                  <a:schemeClr val="accent2">
                    <a:lumMod val="50000"/>
                  </a:schemeClr>
                </a:solidFill>
              </a:rPr>
              <a:t>دلسوزی </a:t>
            </a:r>
          </a:p>
          <a:p>
            <a:pPr marL="0" indent="0" algn="ctr">
              <a:buNone/>
            </a:pP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  <a:t> پرکردن خلاء های احساسی وروحی</a:t>
            </a:r>
          </a:p>
          <a:p>
            <a:pPr marL="0" indent="0" algn="ctr">
              <a:buNone/>
            </a:pPr>
            <a:r>
              <a:rPr lang="fa-IR" b="1" dirty="0" smtClean="0">
                <a:solidFill>
                  <a:schemeClr val="tx2">
                    <a:lumMod val="75000"/>
                  </a:schemeClr>
                </a:solidFill>
              </a:rPr>
              <a:t> بی توجهی به زندگی خودیا فرار از خود</a:t>
            </a:r>
          </a:p>
        </p:txBody>
      </p:sp>
    </p:spTree>
    <p:extLst>
      <p:ext uri="{BB962C8B-B14F-4D97-AF65-F5344CB8AC3E}">
        <p14:creationId xmlns:p14="http://schemas.microsoft.com/office/powerpoint/2010/main" val="2199948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rgbClr val="FF0000"/>
                </a:solidFill>
              </a:rPr>
              <a:t>رابرت برانینگ شاعر قرن 19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6">
                    <a:lumMod val="75000"/>
                  </a:schemeClr>
                </a:solidFill>
              </a:rPr>
              <a:t>اگر </a:t>
            </a:r>
            <a:r>
              <a:rPr lang="fa-IR" dirty="0">
                <a:solidFill>
                  <a:srgbClr val="FF0000"/>
                </a:solidFill>
              </a:rPr>
              <a:t>عشق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</a:rPr>
              <a:t> را حذف کنی کره خاکی به مقبره ای بزرگ تبدیل  </a:t>
            </a:r>
            <a:r>
              <a:rPr lang="fa-IR" dirty="0" smtClean="0">
                <a:solidFill>
                  <a:schemeClr val="accent6">
                    <a:lumMod val="75000"/>
                  </a:schemeClr>
                </a:solidFill>
              </a:rPr>
              <a:t>خواهد شد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5715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80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274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6000" b="1" dirty="0" smtClean="0"/>
              <a:t>وقتی </a:t>
            </a:r>
            <a:r>
              <a:rPr lang="fa-IR" sz="6000" b="1" dirty="0" smtClean="0">
                <a:solidFill>
                  <a:srgbClr val="FF0000"/>
                </a:solidFill>
              </a:rPr>
              <a:t>عشق</a:t>
            </a:r>
            <a:r>
              <a:rPr lang="fa-IR" sz="6000" b="1" dirty="0" smtClean="0"/>
              <a:t> می ورزیم ازقدرت عظیم کائنات بهره مند می شویم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315201" cy="4800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315201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949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b="1" dirty="0" smtClean="0"/>
              <a:t>به امید آنکه زندگیمان سرشار از </a:t>
            </a:r>
            <a:r>
              <a:rPr lang="fa-IR" b="1" dirty="0" smtClean="0">
                <a:solidFill>
                  <a:srgbClr val="FF0000"/>
                </a:solidFill>
              </a:rPr>
              <a:t>عشق</a:t>
            </a:r>
            <a:r>
              <a:rPr lang="fa-IR" b="1" dirty="0" smtClean="0"/>
              <a:t> و</a:t>
            </a:r>
            <a:r>
              <a:rPr lang="fa-IR" b="1" dirty="0" smtClean="0">
                <a:solidFill>
                  <a:srgbClr val="FF0000"/>
                </a:solidFill>
              </a:rPr>
              <a:t>شور</a:t>
            </a:r>
            <a:r>
              <a:rPr lang="fa-IR" b="1" dirty="0" smtClean="0"/>
              <a:t> و </a:t>
            </a:r>
            <a:r>
              <a:rPr lang="fa-IR" b="1" dirty="0" smtClean="0">
                <a:solidFill>
                  <a:srgbClr val="FF0000"/>
                </a:solidFill>
              </a:rPr>
              <a:t>شوق</a:t>
            </a:r>
            <a:r>
              <a:rPr lang="fa-IR" b="1" dirty="0" smtClean="0"/>
              <a:t> باشد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03" y="1981199"/>
            <a:ext cx="57150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098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rgbClr val="FF0000"/>
                </a:solidFill>
              </a:rPr>
              <a:t>همایش ازدواج مناسب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11927"/>
            <a:ext cx="43434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9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/>
          </a:bodyPr>
          <a:lstStyle/>
          <a:p>
            <a:r>
              <a:rPr lang="fa-IR" sz="3200" b="1" dirty="0" smtClean="0"/>
              <a:t>به دنبال چه ویژگی هایی در </a:t>
            </a:r>
            <a:r>
              <a:rPr lang="fa-IR" sz="3200" b="1" dirty="0" smtClean="0">
                <a:solidFill>
                  <a:srgbClr val="FF0000"/>
                </a:solidFill>
              </a:rPr>
              <a:t>شریک آینده زندگی </a:t>
            </a:r>
            <a:r>
              <a:rPr lang="fa-IR" sz="3200" b="1" dirty="0" smtClean="0"/>
              <a:t>خود باشیم؟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fa-IR" sz="2400" b="1" dirty="0" smtClean="0">
                <a:solidFill>
                  <a:srgbClr val="FF0000"/>
                </a:solidFill>
              </a:rPr>
              <a:t>1- تعهد به رشد شخصی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 انعطاف پذیری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rgbClr val="00B050"/>
                </a:solidFill>
              </a:rPr>
              <a:t>3- صداقت و یکپارچگی وجود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rgbClr val="7030A0"/>
                </a:solidFill>
              </a:rPr>
              <a:t>4- پختگی و مسئولیت پذیری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tx2"/>
                </a:solidFill>
              </a:rPr>
              <a:t>5- اعتمادبه نفس مناسب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6"/>
                </a:solidFill>
              </a:rPr>
              <a:t>6- نگرش مثبت به زندگی</a:t>
            </a:r>
            <a:r>
              <a:rPr lang="fa-IR" sz="2400" b="1" dirty="0" smtClean="0"/>
              <a:t> 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7- خود آگاهی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5">
                    <a:lumMod val="75000"/>
                  </a:schemeClr>
                </a:solidFill>
              </a:rPr>
              <a:t>8- همدلی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3">
                    <a:lumMod val="75000"/>
                  </a:schemeClr>
                </a:solidFill>
              </a:rPr>
              <a:t>9- مهارتهای مقابله ای مناسب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10- آمادگی برای عشق ورزی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rgbClr val="C00000"/>
                </a:solidFill>
              </a:rPr>
              <a:t>11- تفکر برنده – برنده</a:t>
            </a:r>
          </a:p>
          <a:p>
            <a:pPr marL="0" indent="0" algn="r">
              <a:buNone/>
            </a:pPr>
            <a:r>
              <a:rPr lang="fa-IR" sz="2400" b="1" dirty="0" smtClean="0"/>
              <a:t>12- عامل </a:t>
            </a:r>
            <a:r>
              <a:rPr lang="fa-IR" sz="2600" b="1" dirty="0" smtClean="0"/>
              <a:t>بودن</a:t>
            </a:r>
            <a:r>
              <a:rPr lang="fa-IR" sz="2000" b="1" dirty="0" smtClean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817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عوامل تخریب </a:t>
            </a:r>
            <a:r>
              <a:rPr lang="fa-IR" b="1" dirty="0" smtClean="0">
                <a:solidFill>
                  <a:srgbClr val="FF0000"/>
                </a:solidFill>
              </a:rPr>
              <a:t>عشق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fa-IR" sz="12800" dirty="0" smtClean="0"/>
              <a:t>اعتیاد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rgbClr val="FF0000"/>
                </a:solidFill>
              </a:rPr>
              <a:t>خشم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rgbClr val="C00000"/>
                </a:solidFill>
              </a:rPr>
              <a:t>دروغ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rgbClr val="00B0F0"/>
                </a:solidFill>
              </a:rPr>
              <a:t>بدزبانی 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rgbClr val="FFC000"/>
                </a:solidFill>
              </a:rPr>
              <a:t>ذهنیت قربانی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chemeClr val="accent2">
                    <a:lumMod val="75000"/>
                  </a:schemeClr>
                </a:solidFill>
              </a:rPr>
              <a:t> اختلالات جنسی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رفتارهای ضداجتماعی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rgbClr val="00B050"/>
                </a:solidFill>
              </a:rPr>
              <a:t>اهمالکاری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chemeClr val="accent6">
                    <a:lumMod val="75000"/>
                  </a:schemeClr>
                </a:solidFill>
              </a:rPr>
              <a:t>من و فرامن ضعیف</a:t>
            </a:r>
          </a:p>
          <a:p>
            <a:pPr marL="0" indent="0" algn="ctr">
              <a:buNone/>
            </a:pPr>
            <a:r>
              <a:rPr lang="fa-IR" sz="12800" dirty="0" smtClean="0">
                <a:solidFill>
                  <a:schemeClr val="accent3">
                    <a:lumMod val="75000"/>
                  </a:schemeClr>
                </a:solidFill>
              </a:rPr>
              <a:t>غیرقابل دسترس بودن</a:t>
            </a:r>
            <a:endParaRPr lang="en-US" sz="1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چرا </a:t>
            </a:r>
            <a:r>
              <a:rPr lang="fa-IR" b="1" dirty="0" smtClean="0">
                <a:solidFill>
                  <a:srgbClr val="FF0000"/>
                </a:solidFill>
              </a:rPr>
              <a:t>عاشق</a:t>
            </a:r>
            <a:r>
              <a:rPr lang="fa-IR" b="1" dirty="0" smtClean="0"/>
              <a:t> می شویم؟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fa-IR" sz="2400" b="1" dirty="0" smtClean="0">
                <a:solidFill>
                  <a:srgbClr val="7030A0"/>
                </a:solidFill>
              </a:rPr>
              <a:t>-انسانها جذب شبیه به خود می شوند. </a:t>
            </a:r>
          </a:p>
          <a:p>
            <a:pPr marL="0" indent="0" algn="r">
              <a:buNone/>
            </a:pPr>
            <a:endParaRPr lang="fa-IR" sz="2400" b="1" dirty="0" smtClean="0"/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2">
                    <a:lumMod val="50000"/>
                  </a:schemeClr>
                </a:solidFill>
              </a:rPr>
              <a:t>- ضمیر ناهشیار به دنبال تمام کردن کار ناتمام روحی ما از دوران کودکی  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2">
                    <a:lumMod val="50000"/>
                  </a:schemeClr>
                </a:solidFill>
              </a:rPr>
              <a:t>  است.فردی را انتخاب می کنیم تا با کمک اودرامهای کودکی راباز سازی کنیم.</a:t>
            </a:r>
          </a:p>
          <a:p>
            <a:pPr marL="0" indent="0" algn="r">
              <a:buNone/>
            </a:pPr>
            <a:endParaRPr lang="fa-IR" sz="2400" b="1" dirty="0" smtClean="0"/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tx2">
                    <a:lumMod val="50000"/>
                  </a:schemeClr>
                </a:solidFill>
              </a:rPr>
              <a:t>- به دلیل رنجش از والدین جذب کسی می شویم که باعث رنجش آنان شود . </a:t>
            </a:r>
          </a:p>
          <a:p>
            <a:pPr marL="0" indent="0" algn="r">
              <a:buNone/>
            </a:pPr>
            <a:r>
              <a:rPr lang="fa-IR" sz="2400" b="1" dirty="0" smtClean="0"/>
              <a:t>        </a:t>
            </a:r>
          </a:p>
          <a:p>
            <a:pPr marL="0" indent="0" algn="r">
              <a:buNone/>
            </a:pPr>
            <a:r>
              <a:rPr lang="fa-IR" sz="2400" b="1" dirty="0" smtClean="0">
                <a:solidFill>
                  <a:schemeClr val="accent6">
                    <a:lumMod val="75000"/>
                  </a:schemeClr>
                </a:solidFill>
              </a:rPr>
              <a:t> - ترس از صمیمیت به دلیل عواقب آن</a:t>
            </a:r>
          </a:p>
          <a:p>
            <a:pPr marL="0" indent="0" algn="r">
              <a:buNone/>
            </a:pPr>
            <a:endParaRPr lang="fa-IR" sz="2400" b="1" dirty="0" smtClean="0"/>
          </a:p>
          <a:p>
            <a:pPr marL="0" indent="0" algn="r">
              <a:buNone/>
            </a:pPr>
            <a:r>
              <a:rPr lang="fa-IR" sz="2400" b="1" dirty="0" smtClean="0">
                <a:solidFill>
                  <a:srgbClr val="00B0F0"/>
                </a:solidFill>
              </a:rPr>
              <a:t>- اعتماد به نفس پایین</a:t>
            </a:r>
          </a:p>
          <a:p>
            <a:pPr marL="0" indent="0" algn="r">
              <a:buNone/>
            </a:pPr>
            <a:r>
              <a:rPr lang="fa-IR" sz="24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40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افسانه های </a:t>
            </a:r>
            <a:r>
              <a:rPr lang="fa-IR" dirty="0" smtClean="0">
                <a:solidFill>
                  <a:srgbClr val="FF0000"/>
                </a:solidFill>
              </a:rPr>
              <a:t>عشقی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400" b="1" dirty="0" smtClean="0"/>
              <a:t>1- </a:t>
            </a:r>
            <a:r>
              <a:rPr lang="fa-IR" sz="2400" b="1" dirty="0" smtClean="0">
                <a:solidFill>
                  <a:srgbClr val="FF0000"/>
                </a:solidFill>
              </a:rPr>
              <a:t>عشق</a:t>
            </a:r>
            <a:r>
              <a:rPr lang="fa-IR" sz="2400" b="1" dirty="0" smtClean="0"/>
              <a:t> حقیقی بر همه چیز فائق می شود.</a:t>
            </a:r>
          </a:p>
          <a:p>
            <a:pPr marL="0" indent="0" algn="r">
              <a:buNone/>
            </a:pPr>
            <a:r>
              <a:rPr lang="fa-IR" sz="2400" b="1" dirty="0" smtClean="0"/>
              <a:t>                                                                                               2- </a:t>
            </a:r>
            <a:r>
              <a:rPr lang="fa-IR" sz="2400" b="1" dirty="0" smtClean="0">
                <a:solidFill>
                  <a:srgbClr val="FF0000"/>
                </a:solidFill>
              </a:rPr>
              <a:t>عشق</a:t>
            </a:r>
            <a:r>
              <a:rPr lang="fa-IR" sz="2400" b="1" dirty="0" smtClean="0"/>
              <a:t> حقیقی ،خودرادر لحظات اول دیدارنشان می دهد.</a:t>
            </a:r>
          </a:p>
          <a:p>
            <a:pPr marL="0" indent="0" algn="r">
              <a:buNone/>
            </a:pPr>
            <a:endParaRPr lang="fa-IR" sz="2400" b="1" dirty="0"/>
          </a:p>
          <a:p>
            <a:pPr marL="0" indent="0" algn="r">
              <a:buNone/>
            </a:pPr>
            <a:r>
              <a:rPr lang="fa-IR" sz="2400" b="1" dirty="0" smtClean="0"/>
              <a:t>3- برای هرکس فقط یک </a:t>
            </a:r>
            <a:r>
              <a:rPr lang="fa-IR" sz="2400" b="1" dirty="0" smtClean="0">
                <a:solidFill>
                  <a:srgbClr val="FF0000"/>
                </a:solidFill>
              </a:rPr>
              <a:t>عشق</a:t>
            </a:r>
            <a:r>
              <a:rPr lang="fa-IR" sz="2400" b="1" dirty="0" smtClean="0"/>
              <a:t> واقعی وجود دارد.</a:t>
            </a:r>
          </a:p>
          <a:p>
            <a:pPr marL="0" indent="0" algn="r">
              <a:buNone/>
            </a:pPr>
            <a:endParaRPr lang="fa-IR" sz="2400" b="1" dirty="0"/>
          </a:p>
          <a:p>
            <a:pPr marL="0" indent="0" algn="r">
              <a:buNone/>
            </a:pPr>
            <a:r>
              <a:rPr lang="fa-IR" sz="2400" b="1" dirty="0" smtClean="0"/>
              <a:t>4- </a:t>
            </a:r>
            <a:r>
              <a:rPr lang="fa-IR" sz="2400" b="1" dirty="0" smtClean="0">
                <a:solidFill>
                  <a:srgbClr val="FF0000"/>
                </a:solidFill>
              </a:rPr>
              <a:t>عاشق </a:t>
            </a:r>
            <a:r>
              <a:rPr lang="fa-IR" sz="2400" b="1" dirty="0" smtClean="0"/>
              <a:t>،</a:t>
            </a:r>
            <a:r>
              <a:rPr lang="fa-IR" sz="2400" b="1" dirty="0" smtClean="0">
                <a:solidFill>
                  <a:srgbClr val="FF0000"/>
                </a:solidFill>
              </a:rPr>
              <a:t>معشوق</a:t>
            </a:r>
            <a:r>
              <a:rPr lang="fa-IR" sz="2400" b="1" dirty="0" smtClean="0"/>
              <a:t> خود </a:t>
            </a:r>
            <a:r>
              <a:rPr lang="fa-IR" sz="2400" b="1" dirty="0" smtClean="0"/>
              <a:t>را ا زهر </a:t>
            </a:r>
            <a:r>
              <a:rPr lang="fa-IR" sz="2400" b="1" dirty="0" smtClean="0"/>
              <a:t>نظر اقناع می کند.</a:t>
            </a:r>
          </a:p>
          <a:p>
            <a:pPr marL="0" indent="0" algn="r">
              <a:buNone/>
            </a:pPr>
            <a:endParaRPr lang="fa-IR" sz="2400" b="1" dirty="0"/>
          </a:p>
          <a:p>
            <a:pPr marL="0" indent="0" algn="r">
              <a:buNone/>
            </a:pPr>
            <a:r>
              <a:rPr lang="fa-IR" sz="2400" b="1" dirty="0" smtClean="0"/>
              <a:t>5- </a:t>
            </a:r>
            <a:r>
              <a:rPr lang="fa-IR" sz="2400" b="1" dirty="0" smtClean="0">
                <a:solidFill>
                  <a:srgbClr val="FF0000"/>
                </a:solidFill>
              </a:rPr>
              <a:t>عشق </a:t>
            </a:r>
            <a:r>
              <a:rPr lang="fa-IR" sz="2400" b="1" dirty="0" smtClean="0"/>
              <a:t>همان جاذبه جسمی وجنسی است.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70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واقعیتهای </a:t>
            </a:r>
            <a:r>
              <a:rPr lang="fa-IR" b="1" dirty="0" smtClean="0">
                <a:solidFill>
                  <a:srgbClr val="FF0000"/>
                </a:solidFill>
              </a:rPr>
              <a:t>عشق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b="1" dirty="0" smtClean="0"/>
              <a:t> </a:t>
            </a:r>
            <a:r>
              <a:rPr lang="fa-IR" sz="2400" b="1" dirty="0" smtClean="0"/>
              <a:t>1-</a:t>
            </a:r>
            <a:r>
              <a:rPr lang="fa-IR" sz="2400" b="1" dirty="0" smtClean="0">
                <a:solidFill>
                  <a:srgbClr val="FF0000"/>
                </a:solidFill>
              </a:rPr>
              <a:t>عشق </a:t>
            </a:r>
            <a:r>
              <a:rPr lang="fa-IR" sz="2400" b="1" dirty="0" smtClean="0"/>
              <a:t>برای موفقیت یک ازدواج کافی نیست</a:t>
            </a:r>
            <a:r>
              <a:rPr lang="fa-IR" b="1" dirty="0" smtClean="0"/>
              <a:t>.</a:t>
            </a:r>
          </a:p>
          <a:p>
            <a:pPr marL="0" indent="0" algn="r">
              <a:buNone/>
            </a:pPr>
            <a:r>
              <a:rPr lang="fa-IR" b="1" dirty="0" smtClean="0"/>
              <a:t>2</a:t>
            </a:r>
            <a:r>
              <a:rPr lang="fa-IR" sz="2400" b="1" dirty="0" smtClean="0"/>
              <a:t>- </a:t>
            </a:r>
            <a:r>
              <a:rPr lang="fa-IR" sz="2400" b="1" dirty="0" smtClean="0">
                <a:solidFill>
                  <a:srgbClr val="FF0000"/>
                </a:solidFill>
              </a:rPr>
              <a:t>عشق </a:t>
            </a:r>
            <a:r>
              <a:rPr lang="fa-IR" sz="2400" b="1" dirty="0" smtClean="0"/>
              <a:t>حقیقی به زمان نیازمند است.</a:t>
            </a:r>
          </a:p>
          <a:p>
            <a:pPr marL="0" indent="0" algn="r">
              <a:buNone/>
            </a:pPr>
            <a:r>
              <a:rPr lang="fa-IR" sz="2400" b="1" dirty="0" smtClean="0"/>
              <a:t>3 -ما در کنارکسی خوشبختیم که به نیازهایمان توجه داشته باشد.</a:t>
            </a:r>
          </a:p>
          <a:p>
            <a:pPr marL="0" indent="0" algn="r">
              <a:buNone/>
            </a:pPr>
            <a:r>
              <a:rPr lang="fa-IR" sz="2400" b="1" dirty="0" smtClean="0"/>
              <a:t>4- همسر مناسب قادر نیست همه نیازهای مارا برآورده کند.</a:t>
            </a:r>
          </a:p>
          <a:p>
            <a:pPr marL="0" indent="0" algn="r">
              <a:buNone/>
            </a:pPr>
            <a:r>
              <a:rPr lang="fa-IR" sz="2400" b="1" dirty="0" smtClean="0"/>
              <a:t>5- با نثار </a:t>
            </a:r>
            <a:r>
              <a:rPr lang="fa-IR" sz="2400" b="1" dirty="0" smtClean="0">
                <a:solidFill>
                  <a:srgbClr val="FF0000"/>
                </a:solidFill>
              </a:rPr>
              <a:t>عشق </a:t>
            </a:r>
            <a:r>
              <a:rPr lang="fa-IR" sz="2400" b="1" dirty="0" smtClean="0"/>
              <a:t>نمی توان کسی را تغییر داد.</a:t>
            </a:r>
          </a:p>
          <a:p>
            <a:pPr marL="0" indent="0" algn="r">
              <a:buNone/>
            </a:pPr>
            <a:r>
              <a:rPr lang="fa-IR" sz="2400" b="1" dirty="0" smtClean="0"/>
              <a:t> 6- در</a:t>
            </a:r>
            <a:r>
              <a:rPr lang="fa-IR" sz="2400" b="1" dirty="0" smtClean="0">
                <a:solidFill>
                  <a:srgbClr val="FF0000"/>
                </a:solidFill>
              </a:rPr>
              <a:t>عشق</a:t>
            </a:r>
            <a:r>
              <a:rPr lang="fa-IR" sz="2400" b="1" dirty="0" smtClean="0"/>
              <a:t> کامل سه ویژگی جاذبه،تعهد و صمیمیت وجود دارد.</a:t>
            </a:r>
          </a:p>
          <a:p>
            <a:pPr marL="0" indent="0" algn="r">
              <a:buNone/>
            </a:pPr>
            <a:r>
              <a:rPr lang="fa-IR" sz="2400" b="1" dirty="0" smtClean="0"/>
              <a:t>7- دلباختگی بدون شناخت </a:t>
            </a:r>
            <a:r>
              <a:rPr lang="fa-IR" sz="2400" b="1" dirty="0" smtClean="0">
                <a:solidFill>
                  <a:srgbClr val="FF0000"/>
                </a:solidFill>
              </a:rPr>
              <a:t>عشق</a:t>
            </a:r>
            <a:r>
              <a:rPr lang="fa-IR" sz="2400" b="1" dirty="0" smtClean="0"/>
              <a:t> نیست.</a:t>
            </a:r>
          </a:p>
          <a:p>
            <a:pPr marL="0" indent="0" algn="r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8483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rgbClr val="FF0000"/>
                </a:solidFill>
              </a:rPr>
              <a:t>عوامل تخریب روابط و تفاهم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/>
              <a:t> </a:t>
            </a:r>
            <a:r>
              <a:rPr lang="fa-I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تفاوت سنی فاحش 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rgbClr val="FFC000"/>
                </a:solidFill>
              </a:rPr>
              <a:t> 2- تفاوت باورها،فرهنگ وسطح اقتصادی – اجتماعی 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2">
                    <a:lumMod val="50000"/>
                  </a:schemeClr>
                </a:solidFill>
              </a:rPr>
              <a:t>3-خویشاوندان سببی زهرآگین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6">
                    <a:lumMod val="50000"/>
                  </a:schemeClr>
                </a:solidFill>
              </a:rPr>
              <a:t>4- روابط راه دور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rgbClr val="C00000"/>
                </a:solidFill>
              </a:rPr>
              <a:t>5- درگیریهای خارج از محیط خانواده</a:t>
            </a:r>
            <a:r>
              <a:rPr lang="fa-IR" b="1" dirty="0" smtClean="0"/>
              <a:t> 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06" y="4267200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19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b="1" dirty="0" smtClean="0">
                <a:solidFill>
                  <a:srgbClr val="FF0000"/>
                </a:solidFill>
              </a:rPr>
              <a:t>اشتباهاتی که در ابتدای رابطه مرتکب می شویم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fa-IR" b="1" dirty="0" smtClean="0"/>
              <a:t>1- سؤال </a:t>
            </a:r>
            <a:r>
              <a:rPr lang="fa-IR" b="1" dirty="0" smtClean="0">
                <a:solidFill>
                  <a:srgbClr val="FF0000"/>
                </a:solidFill>
              </a:rPr>
              <a:t>کافی</a:t>
            </a:r>
            <a:r>
              <a:rPr lang="fa-IR" b="1" dirty="0" smtClean="0"/>
              <a:t> نمی پرسیم</a:t>
            </a:r>
          </a:p>
          <a:p>
            <a:pPr marL="0" indent="0" algn="r">
              <a:buNone/>
            </a:pPr>
            <a:r>
              <a:rPr lang="fa-IR" b="1" dirty="0" smtClean="0"/>
              <a:t>2- </a:t>
            </a:r>
            <a:r>
              <a:rPr lang="fa-IR" b="1" dirty="0" smtClean="0">
                <a:solidFill>
                  <a:srgbClr val="FF0000"/>
                </a:solidFill>
              </a:rPr>
              <a:t>نشانه های هشدار</a:t>
            </a:r>
            <a:r>
              <a:rPr lang="fa-IR" b="1" dirty="0" smtClean="0"/>
              <a:t> را نادیده می گیریم</a:t>
            </a:r>
          </a:p>
          <a:p>
            <a:pPr marL="0" indent="0" algn="r">
              <a:buNone/>
            </a:pPr>
            <a:r>
              <a:rPr lang="fa-IR" b="1" dirty="0" smtClean="0"/>
              <a:t>3- مرتکب </a:t>
            </a:r>
            <a:r>
              <a:rPr lang="fa-IR" b="1" dirty="0" smtClean="0">
                <a:solidFill>
                  <a:srgbClr val="FF0000"/>
                </a:solidFill>
              </a:rPr>
              <a:t>سازشهای ناپخته </a:t>
            </a:r>
            <a:r>
              <a:rPr lang="fa-IR" b="1" dirty="0" smtClean="0"/>
              <a:t>می شویم</a:t>
            </a:r>
          </a:p>
          <a:p>
            <a:pPr marL="0" indent="0" algn="r">
              <a:buNone/>
            </a:pPr>
            <a:r>
              <a:rPr lang="fa-IR" b="1" dirty="0" smtClean="0"/>
              <a:t>4- تسلیم </a:t>
            </a:r>
            <a:r>
              <a:rPr lang="fa-IR" b="1" dirty="0" smtClean="0">
                <a:solidFill>
                  <a:srgbClr val="FF0000"/>
                </a:solidFill>
              </a:rPr>
              <a:t>هوس </a:t>
            </a:r>
            <a:r>
              <a:rPr lang="fa-IR" b="1" dirty="0" smtClean="0"/>
              <a:t> و </a:t>
            </a:r>
            <a:r>
              <a:rPr lang="fa-IR" b="1" dirty="0" smtClean="0">
                <a:solidFill>
                  <a:srgbClr val="FF0000"/>
                </a:solidFill>
              </a:rPr>
              <a:t>دلباختگی</a:t>
            </a:r>
            <a:r>
              <a:rPr lang="fa-IR" b="1" dirty="0" smtClean="0"/>
              <a:t> می شویم </a:t>
            </a:r>
          </a:p>
          <a:p>
            <a:pPr marL="0" indent="0" algn="r">
              <a:buNone/>
            </a:pPr>
            <a:r>
              <a:rPr lang="fa-IR" b="1" dirty="0" smtClean="0"/>
              <a:t>5- با مادیات </a:t>
            </a:r>
            <a:r>
              <a:rPr lang="fa-IR" b="1" dirty="0" smtClean="0">
                <a:solidFill>
                  <a:srgbClr val="FF0000"/>
                </a:solidFill>
              </a:rPr>
              <a:t>اغفال </a:t>
            </a:r>
            <a:r>
              <a:rPr lang="fa-IR" b="1" dirty="0" smtClean="0"/>
              <a:t>می شویم </a:t>
            </a:r>
          </a:p>
          <a:p>
            <a:pPr marL="0" indent="0" algn="r">
              <a:buNone/>
            </a:pPr>
            <a:r>
              <a:rPr lang="fa-IR" b="1" dirty="0" smtClean="0"/>
              <a:t>6- </a:t>
            </a:r>
            <a:r>
              <a:rPr lang="fa-IR" b="1" dirty="0" smtClean="0">
                <a:solidFill>
                  <a:srgbClr val="FF0000"/>
                </a:solidFill>
              </a:rPr>
              <a:t>تعهد</a:t>
            </a:r>
            <a:r>
              <a:rPr lang="fa-IR" b="1" dirty="0" smtClean="0"/>
              <a:t>را بر </a:t>
            </a:r>
            <a:r>
              <a:rPr lang="fa-IR" b="1" dirty="0" smtClean="0">
                <a:solidFill>
                  <a:srgbClr val="FF0000"/>
                </a:solidFill>
              </a:rPr>
              <a:t>تفاهم</a:t>
            </a:r>
            <a:r>
              <a:rPr lang="fa-IR" b="1" dirty="0" smtClean="0"/>
              <a:t> مقدم می داریم </a:t>
            </a:r>
          </a:p>
          <a:p>
            <a:pPr marL="0" indent="0" algn="r">
              <a:buNone/>
            </a:pPr>
            <a:r>
              <a:rPr lang="fa-IR" b="1" dirty="0" smtClean="0"/>
              <a:t>7- از </a:t>
            </a:r>
            <a:r>
              <a:rPr lang="fa-IR" b="1" dirty="0" smtClean="0">
                <a:solidFill>
                  <a:srgbClr val="FF0000"/>
                </a:solidFill>
              </a:rPr>
              <a:t>ارزشهای خود </a:t>
            </a:r>
            <a:r>
              <a:rPr lang="fa-IR" b="1" dirty="0" smtClean="0"/>
              <a:t>عقب نشینی می کنیم </a:t>
            </a:r>
          </a:p>
          <a:p>
            <a:pPr marL="0" indent="0" algn="r">
              <a:buNone/>
            </a:pPr>
            <a:r>
              <a:rPr lang="fa-IR" b="1" dirty="0" smtClean="0"/>
              <a:t>8- از </a:t>
            </a:r>
            <a:r>
              <a:rPr lang="fa-IR" b="1" dirty="0" smtClean="0">
                <a:solidFill>
                  <a:srgbClr val="FF0000"/>
                </a:solidFill>
              </a:rPr>
              <a:t>علائق </a:t>
            </a:r>
            <a:r>
              <a:rPr lang="fa-IR" b="1" dirty="0" smtClean="0"/>
              <a:t>و </a:t>
            </a:r>
            <a:r>
              <a:rPr lang="fa-IR" b="1" dirty="0" smtClean="0">
                <a:solidFill>
                  <a:srgbClr val="FF0000"/>
                </a:solidFill>
              </a:rPr>
              <a:t>اهداف </a:t>
            </a:r>
            <a:r>
              <a:rPr lang="fa-IR" b="1" dirty="0" smtClean="0"/>
              <a:t>خود صرف نظر می کنیم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07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461</Words>
  <Application>Microsoft Office PowerPoint</Application>
  <PresentationFormat>On-screen Show (4:3)</PresentationFormat>
  <Paragraphs>83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همایش ازدواج مناسب</vt:lpstr>
      <vt:lpstr>به دنبال چه ویژگی هایی در شریک آینده زندگی خود باشیم؟</vt:lpstr>
      <vt:lpstr>عوامل تخریب عشق</vt:lpstr>
      <vt:lpstr>چرا عاشق می شویم؟</vt:lpstr>
      <vt:lpstr>افسانه های عشقی</vt:lpstr>
      <vt:lpstr>واقعیتهای عشق</vt:lpstr>
      <vt:lpstr>عوامل تخریب روابط و تفاهم</vt:lpstr>
      <vt:lpstr>اشتباهاتی که در ابتدای رابطه مرتکب می شویم</vt:lpstr>
      <vt:lpstr>دلایل نادرست ازدواج</vt:lpstr>
      <vt:lpstr>رابرت برانینگ شاعر قرن 19</vt:lpstr>
      <vt:lpstr>وقتی عشق می ورزیم ازقدرت عظیم کائنات بهره مند می شویم</vt:lpstr>
      <vt:lpstr>به امید آنکه زندگیمان سرشار از عشق وشور و شوق باشد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mohamadi</dc:creator>
  <cp:lastModifiedBy>mohamadi</cp:lastModifiedBy>
  <cp:revision>32</cp:revision>
  <dcterms:created xsi:type="dcterms:W3CDTF">2004-09-27T21:43:47Z</dcterms:created>
  <dcterms:modified xsi:type="dcterms:W3CDTF">2004-10-09T23:07:49Z</dcterms:modified>
</cp:coreProperties>
</file>